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15"/>
  </p:notesMasterIdLst>
  <p:sldIdLst>
    <p:sldId id="256" r:id="rId2"/>
    <p:sldId id="282" r:id="rId3"/>
    <p:sldId id="294" r:id="rId4"/>
    <p:sldId id="293" r:id="rId5"/>
    <p:sldId id="286" r:id="rId6"/>
    <p:sldId id="287" r:id="rId7"/>
    <p:sldId id="275" r:id="rId8"/>
    <p:sldId id="285" r:id="rId9"/>
    <p:sldId id="276" r:id="rId10"/>
    <p:sldId id="277" r:id="rId11"/>
    <p:sldId id="284" r:id="rId12"/>
    <p:sldId id="258" r:id="rId13"/>
    <p:sldId id="26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88C"/>
    <a:srgbClr val="1787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5"/>
    <p:restoredTop sz="94726"/>
  </p:normalViewPr>
  <p:slideViewPr>
    <p:cSldViewPr snapToGrid="0">
      <p:cViewPr varScale="1">
        <p:scale>
          <a:sx n="84" d="100"/>
          <a:sy n="84" d="100"/>
        </p:scale>
        <p:origin x="21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8925D-99F8-1040-9AFE-03B3BFCDCF83}" type="datetimeFigureOut">
              <a:rPr lang="en-US" smtClean="0"/>
              <a:t>9/1/24</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3630-33C1-054B-9814-DACBEAA2A736}" type="slidenum">
              <a:rPr lang="en-US" smtClean="0"/>
              <a:t>‹nr.›</a:t>
            </a:fld>
            <a:endParaRPr lang="en-US"/>
          </a:p>
        </p:txBody>
      </p:sp>
    </p:spTree>
    <p:extLst>
      <p:ext uri="{BB962C8B-B14F-4D97-AF65-F5344CB8AC3E}">
        <p14:creationId xmlns:p14="http://schemas.microsoft.com/office/powerpoint/2010/main" val="421486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1</a:t>
            </a:fld>
            <a:endParaRPr lang="en-US"/>
          </a:p>
        </p:txBody>
      </p:sp>
    </p:spTree>
    <p:extLst>
      <p:ext uri="{BB962C8B-B14F-4D97-AF65-F5344CB8AC3E}">
        <p14:creationId xmlns:p14="http://schemas.microsoft.com/office/powerpoint/2010/main" val="75504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en-US" sz="1800" b="1" kern="100" dirty="0">
                <a:solidFill>
                  <a:srgbClr val="1F4E79"/>
                </a:solidFill>
                <a:effectLst/>
                <a:latin typeface="Avenir Next" panose="020B0503020202020204" pitchFamily="34" charset="0"/>
                <a:ea typeface="Calibri" panose="020F0502020204030204" pitchFamily="34" charset="0"/>
                <a:cs typeface="Times New Roman" panose="02020603050405020304" pitchFamily="18" charset="0"/>
              </a:rPr>
              <a:t>Turning “mines to vines”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Avenir Next" panose="020B0503020202020204" pitchFamily="34" charset="0"/>
                <a:ea typeface="Calibri" panose="020F0502020204030204" pitchFamily="34" charset="0"/>
                <a:cs typeface="Arial" panose="020B0604020202020204" pitchFamily="34" charset="0"/>
              </a:rPr>
              <a:t>The primary goal of Roots of Peace is to address the global issues of landmines and agricultural landmines in conflict-affected regions. The organization aims to achieve this goal through several key objectives: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800" dirty="0">
                <a:effectLst/>
                <a:latin typeface="Avenir Next" panose="020B0503020202020204" pitchFamily="34" charset="0"/>
                <a:ea typeface="Times New Roman" panose="02020603050405020304" pitchFamily="18" charset="0"/>
                <a:cs typeface="Arial" panose="020B0604020202020204" pitchFamily="34" charset="0"/>
              </a:rPr>
              <a:t>Landmine Clearance: Roots of Peace works to clear landmines and unexploded ordnance from agricultural land, making it safe for farming and other productive activities.</a:t>
            </a:r>
            <a:endParaRPr lang="nl-N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effectLst/>
                <a:latin typeface="Avenir Next" panose="020B0503020202020204" pitchFamily="34" charset="0"/>
                <a:ea typeface="Times New Roman" panose="02020603050405020304" pitchFamily="18" charset="0"/>
                <a:cs typeface="Arial" panose="020B0604020202020204" pitchFamily="34" charset="0"/>
              </a:rPr>
              <a:t>Agricultural Rehabilitation: The organization focuses on rehabilitating the soil and implementing sustainable agriculture practices in areas affected by landmines. This includes providing training, resources, and support to farmers to help them cultivate crops and rebuild their livelihoods.</a:t>
            </a:r>
            <a:endParaRPr lang="nl-N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effectLst/>
                <a:latin typeface="Avenir Next" panose="020B0503020202020204" pitchFamily="34" charset="0"/>
                <a:ea typeface="Times New Roman" panose="02020603050405020304" pitchFamily="18" charset="0"/>
                <a:cs typeface="Arial" panose="020B0604020202020204" pitchFamily="34" charset="0"/>
              </a:rPr>
              <a:t>Economic Development: By clearing landmines and promoting agricultural development, Roots of Peace aims to stimulate economic growth in conflict-affected communities. This includes creating employment opportunities, increasing food security, and fostering local market development.</a:t>
            </a:r>
            <a:endParaRPr lang="nl-N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1800" dirty="0">
                <a:effectLst/>
                <a:latin typeface="Avenir Next" panose="020B0503020202020204" pitchFamily="34" charset="0"/>
                <a:ea typeface="Times New Roman" panose="02020603050405020304" pitchFamily="18" charset="0"/>
                <a:cs typeface="Arial" panose="020B0604020202020204" pitchFamily="34" charset="0"/>
              </a:rPr>
              <a:t>Peacebuilding: Roots of Peace believes that promoting agriculture and economic development in conflict-affected areas can contribute to peacebuilding efforts by addressing the root causes of conflict and fostering stability and reconciliation.</a:t>
            </a:r>
            <a:endParaRPr lang="nl-NL" sz="1800" dirty="0">
              <a:effectLst/>
              <a:latin typeface="Times New Roman" panose="02020603050405020304" pitchFamily="18" charset="0"/>
              <a:ea typeface="Times New Roman" panose="02020603050405020304" pitchFamily="18" charset="0"/>
            </a:endParaRPr>
          </a:p>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10</a:t>
            </a:fld>
            <a:endParaRPr lang="en-US"/>
          </a:p>
        </p:txBody>
      </p:sp>
    </p:spTree>
    <p:extLst>
      <p:ext uri="{BB962C8B-B14F-4D97-AF65-F5344CB8AC3E}">
        <p14:creationId xmlns:p14="http://schemas.microsoft.com/office/powerpoint/2010/main" val="353884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en-US" sz="1800" b="1" kern="100" dirty="0">
                <a:solidFill>
                  <a:srgbClr val="1F4E79"/>
                </a:solidFill>
                <a:effectLst/>
                <a:latin typeface="Avenir Next" panose="020B0503020202020204" pitchFamily="34" charset="0"/>
                <a:ea typeface="Calibri" panose="020F0502020204030204" pitchFamily="34" charset="0"/>
                <a:cs typeface="Times New Roman" panose="02020603050405020304" pitchFamily="18" charset="0"/>
              </a:rPr>
              <a:t>Harvest of hope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Avenir Next" panose="020B0503020202020204" pitchFamily="34" charset="0"/>
                <a:ea typeface="Calibri" panose="020F0502020204030204" pitchFamily="34" charset="0"/>
                <a:cs typeface="Arial" panose="020B0604020202020204" pitchFamily="34" charset="0"/>
              </a:rPr>
              <a:t>Heidi </a:t>
            </a:r>
            <a:r>
              <a:rPr lang="en-US" sz="1800" kern="100" dirty="0" err="1">
                <a:effectLst/>
                <a:latin typeface="Avenir Next" panose="020B0503020202020204" pitchFamily="34" charset="0"/>
                <a:ea typeface="Calibri" panose="020F0502020204030204" pitchFamily="34" charset="0"/>
                <a:cs typeface="Arial" panose="020B0604020202020204" pitchFamily="34" charset="0"/>
              </a:rPr>
              <a:t>Kühn’s</a:t>
            </a:r>
            <a:r>
              <a:rPr lang="en-US" sz="1800" kern="100" dirty="0">
                <a:effectLst/>
                <a:latin typeface="Avenir Next" panose="020B0503020202020204" pitchFamily="34" charset="0"/>
                <a:ea typeface="Calibri" panose="020F0502020204030204" pitchFamily="34" charset="0"/>
                <a:cs typeface="Arial" panose="020B0604020202020204" pitchFamily="34" charset="0"/>
              </a:rPr>
              <a:t> greatest goal through Roots of Peace is to empower farmers to feed their families and yield a “harvest of hope.”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Avenir Next" panose="020B0503020202020204" pitchFamily="34" charset="0"/>
                <a:ea typeface="Calibri" panose="020F0502020204030204" pitchFamily="34" charset="0"/>
                <a:cs typeface="Arial" panose="020B060402020202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Avenir Next" panose="020B0503020202020204" pitchFamily="34" charset="0"/>
                <a:ea typeface="Calibri" panose="020F0502020204030204" pitchFamily="34" charset="0"/>
                <a:cs typeface="Arial" panose="020B0604020202020204" pitchFamily="34" charset="0"/>
              </a:rPr>
              <a:t>"We aren't just turning mines into vines," Heidi said. "We are providing a business model for peace. Peace is the hardest aspiration, but it's also the most rewarding. We cannot give up."</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Avenir Next" panose="020B0503020202020204" pitchFamily="34" charset="0"/>
                <a:ea typeface="Calibri" panose="020F0502020204030204" pitchFamily="34" charset="0"/>
                <a:cs typeface="Arial" panose="020B060402020202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Avenir Next" panose="020B0503020202020204" pitchFamily="34" charset="0"/>
                <a:ea typeface="Calibri" panose="020F0502020204030204" pitchFamily="34" charset="0"/>
                <a:cs typeface="Arial" panose="020B0604020202020204" pitchFamily="34" charset="0"/>
              </a:rPr>
              <a:t>As an example the impact Roots of Peace has on Afghanistan: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800" dirty="0">
                <a:effectLst/>
                <a:latin typeface="Avenir Next" panose="020B0503020202020204" pitchFamily="34" charset="0"/>
                <a:ea typeface="Times New Roman" panose="02020603050405020304" pitchFamily="18" charset="0"/>
                <a:cs typeface="Arial" panose="020B0604020202020204" pitchFamily="34" charset="0"/>
              </a:rPr>
              <a:t>100.000 unexploded bombs and mines are removed from irrigation canals and farmland.</a:t>
            </a:r>
            <a:endParaRPr lang="nl-NL"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US" sz="1800" dirty="0">
                <a:effectLst/>
                <a:latin typeface="Avenir Next" panose="020B0503020202020204" pitchFamily="34" charset="0"/>
                <a:ea typeface="Times New Roman" panose="02020603050405020304" pitchFamily="18" charset="0"/>
                <a:cs typeface="Arial" panose="020B0604020202020204" pitchFamily="34" charset="0"/>
              </a:rPr>
              <a:t>This results in 1000 hectares of vineyards.</a:t>
            </a:r>
            <a:endParaRPr lang="nl-NL"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US" sz="1800" dirty="0">
                <a:effectLst/>
                <a:latin typeface="Avenir Next" panose="020B0503020202020204" pitchFamily="34" charset="0"/>
                <a:ea typeface="Times New Roman" panose="02020603050405020304" pitchFamily="18" charset="0"/>
                <a:cs typeface="Arial" panose="020B0604020202020204" pitchFamily="34" charset="0"/>
              </a:rPr>
              <a:t>220.000 farmers are trained in horticultural skills and business management,</a:t>
            </a:r>
            <a:endParaRPr lang="nl-NL" sz="1800" dirty="0">
              <a:effectLst/>
              <a:latin typeface="Times New Roman" panose="02020603050405020304" pitchFamily="18" charset="0"/>
              <a:ea typeface="Times New Roman" panose="02020603050405020304" pitchFamily="18" charset="0"/>
            </a:endParaRPr>
          </a:p>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11</a:t>
            </a:fld>
            <a:endParaRPr lang="en-US"/>
          </a:p>
        </p:txBody>
      </p:sp>
    </p:spTree>
    <p:extLst>
      <p:ext uri="{BB962C8B-B14F-4D97-AF65-F5344CB8AC3E}">
        <p14:creationId xmlns:p14="http://schemas.microsoft.com/office/powerpoint/2010/main" val="335458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12</a:t>
            </a:fld>
            <a:endParaRPr lang="en-US"/>
          </a:p>
        </p:txBody>
      </p:sp>
    </p:spTree>
    <p:extLst>
      <p:ext uri="{BB962C8B-B14F-4D97-AF65-F5344CB8AC3E}">
        <p14:creationId xmlns:p14="http://schemas.microsoft.com/office/powerpoint/2010/main" val="275637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2</a:t>
            </a:fld>
            <a:endParaRPr lang="en-US"/>
          </a:p>
        </p:txBody>
      </p:sp>
    </p:spTree>
    <p:extLst>
      <p:ext uri="{BB962C8B-B14F-4D97-AF65-F5344CB8AC3E}">
        <p14:creationId xmlns:p14="http://schemas.microsoft.com/office/powerpoint/2010/main" val="23165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800" b="1" kern="100" dirty="0">
                <a:solidFill>
                  <a:srgbClr val="1F4E79"/>
                </a:solidFill>
                <a:effectLst/>
                <a:latin typeface="Avenir Next" panose="020B0503020202020204" pitchFamily="34" charset="0"/>
                <a:ea typeface="Calibri" panose="020F0502020204030204" pitchFamily="34" charset="0"/>
                <a:cs typeface="Times New Roman" panose="02020603050405020304" pitchFamily="18" charset="0"/>
              </a:rPr>
              <a:t>The World Food Prize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r>
              <a:rPr lang="en-US" sz="1800" dirty="0">
                <a:solidFill>
                  <a:srgbClr val="000000"/>
                </a:solidFill>
                <a:effectLst/>
                <a:latin typeface="Avenir Next" panose="020B0503020202020204" pitchFamily="34" charset="0"/>
                <a:ea typeface="Times New Roman" panose="02020603050405020304" pitchFamily="18" charset="0"/>
              </a:rPr>
              <a:t>The World Food Prize is the foremost international award recognizing the achievements of individuals who have advanced human development by improving the quality, quantity or availability of food in the world. The Prize was founded in 1986 by </a:t>
            </a:r>
            <a:r>
              <a:rPr lang="en-US" sz="1800" b="1" dirty="0">
                <a:solidFill>
                  <a:srgbClr val="000000"/>
                </a:solidFill>
                <a:effectLst/>
                <a:latin typeface="Avenir Next" panose="020B0503020202020204" pitchFamily="34" charset="0"/>
                <a:ea typeface="Times New Roman" panose="02020603050405020304" pitchFamily="18" charset="0"/>
              </a:rPr>
              <a:t>Dr. Norman E. Borlaug</a:t>
            </a:r>
            <a:r>
              <a:rPr lang="en-US" sz="1800" dirty="0">
                <a:solidFill>
                  <a:srgbClr val="000000"/>
                </a:solidFill>
                <a:effectLst/>
                <a:latin typeface="Avenir Next" panose="020B0503020202020204" pitchFamily="34" charset="0"/>
                <a:ea typeface="Times New Roman" panose="02020603050405020304" pitchFamily="18" charset="0"/>
              </a:rPr>
              <a:t>, recipient of the 1970 Nobel Peace Prize. Since then, the World Food Prize has honored more than 50 outstanding individuals who have made vital contributions throughout the world. The World Food Prize annually hosts the Borlaug Dialogue international symposium and a variety of youth education programs to help further the discussion on cutting-edge global food security issues and inspire the next generation to end hunger</a:t>
            </a:r>
            <a:r>
              <a:rPr lang="en-US" sz="1800" dirty="0">
                <a:solidFill>
                  <a:srgbClr val="000000"/>
                </a:solidFill>
                <a:effectLst/>
                <a:latin typeface="Montserrat" pitchFamily="2" charset="77"/>
                <a:ea typeface="Times New Roman" panose="02020603050405020304" pitchFamily="18" charset="0"/>
              </a:rPr>
              <a:t>.</a:t>
            </a:r>
            <a:endParaRPr lang="nl-NL" sz="1800" dirty="0">
              <a:effectLst/>
              <a:latin typeface="Times New Roman" panose="02020603050405020304" pitchFamily="18" charset="0"/>
              <a:ea typeface="Times New Roman" panose="02020603050405020304" pitchFamily="18" charset="0"/>
            </a:endParaRPr>
          </a:p>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3</a:t>
            </a:fld>
            <a:endParaRPr lang="en-US"/>
          </a:p>
        </p:txBody>
      </p:sp>
    </p:spTree>
    <p:extLst>
      <p:ext uri="{BB962C8B-B14F-4D97-AF65-F5344CB8AC3E}">
        <p14:creationId xmlns:p14="http://schemas.microsoft.com/office/powerpoint/2010/main" val="166599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800" b="1" kern="100" dirty="0">
                <a:solidFill>
                  <a:srgbClr val="1F4E79"/>
                </a:solidFill>
                <a:effectLst/>
                <a:latin typeface="Avenir Next" panose="020B0503020202020204" pitchFamily="34" charset="0"/>
                <a:ea typeface="Calibri" panose="020F0502020204030204" pitchFamily="34" charset="0"/>
                <a:cs typeface="Times New Roman" panose="02020603050405020304" pitchFamily="18" charset="0"/>
              </a:rPr>
              <a:t>The World Food Prize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r>
              <a:rPr lang="en-US" sz="1800" dirty="0">
                <a:solidFill>
                  <a:srgbClr val="000000"/>
                </a:solidFill>
                <a:effectLst/>
                <a:latin typeface="Avenir Next" panose="020B0503020202020204" pitchFamily="34" charset="0"/>
                <a:ea typeface="Times New Roman" panose="02020603050405020304" pitchFamily="18" charset="0"/>
              </a:rPr>
              <a:t>The World Food Prize is the foremost international award recognizing the achievements of individuals who have advanced human development by improving the quality, quantity or availability of food in the world. The Prize was founded in 1986 by </a:t>
            </a:r>
            <a:r>
              <a:rPr lang="en-US" sz="1800" b="1" dirty="0">
                <a:solidFill>
                  <a:srgbClr val="000000"/>
                </a:solidFill>
                <a:effectLst/>
                <a:latin typeface="Avenir Next" panose="020B0503020202020204" pitchFamily="34" charset="0"/>
                <a:ea typeface="Times New Roman" panose="02020603050405020304" pitchFamily="18" charset="0"/>
              </a:rPr>
              <a:t>Dr. Norman E. Borlaug</a:t>
            </a:r>
            <a:r>
              <a:rPr lang="en-US" sz="1800" dirty="0">
                <a:solidFill>
                  <a:srgbClr val="000000"/>
                </a:solidFill>
                <a:effectLst/>
                <a:latin typeface="Avenir Next" panose="020B0503020202020204" pitchFamily="34" charset="0"/>
                <a:ea typeface="Times New Roman" panose="02020603050405020304" pitchFamily="18" charset="0"/>
              </a:rPr>
              <a:t>, recipient of the 1970 Nobel Peace Prize. Since then, the World Food Prize has honored more than 50 outstanding individuals who have made vital contributions throughout the world. The World Food Prize annually hosts the Borlaug Dialogue international symposium and a variety of youth education programs to help further the discussion on cutting-edge global food security issues and inspire the next generation to end hunger</a:t>
            </a:r>
            <a:r>
              <a:rPr lang="en-US" sz="1800" dirty="0">
                <a:solidFill>
                  <a:srgbClr val="000000"/>
                </a:solidFill>
                <a:effectLst/>
                <a:latin typeface="Montserrat" pitchFamily="2" charset="77"/>
                <a:ea typeface="Times New Roman" panose="02020603050405020304" pitchFamily="18" charset="0"/>
              </a:rPr>
              <a:t>.</a:t>
            </a:r>
            <a:endParaRPr lang="nl-NL" sz="1800" dirty="0">
              <a:effectLst/>
              <a:latin typeface="Times New Roman" panose="02020603050405020304" pitchFamily="18" charset="0"/>
              <a:ea typeface="Times New Roman" panose="02020603050405020304" pitchFamily="18" charset="0"/>
            </a:endParaRPr>
          </a:p>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4</a:t>
            </a:fld>
            <a:endParaRPr lang="en-US"/>
          </a:p>
        </p:txBody>
      </p:sp>
    </p:spTree>
    <p:extLst>
      <p:ext uri="{BB962C8B-B14F-4D97-AF65-F5344CB8AC3E}">
        <p14:creationId xmlns:p14="http://schemas.microsoft.com/office/powerpoint/2010/main" val="148143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5</a:t>
            </a:fld>
            <a:endParaRPr lang="en-US"/>
          </a:p>
        </p:txBody>
      </p:sp>
    </p:spTree>
    <p:extLst>
      <p:ext uri="{BB962C8B-B14F-4D97-AF65-F5344CB8AC3E}">
        <p14:creationId xmlns:p14="http://schemas.microsoft.com/office/powerpoint/2010/main" val="123595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6</a:t>
            </a:fld>
            <a:endParaRPr lang="en-US"/>
          </a:p>
        </p:txBody>
      </p:sp>
    </p:spTree>
    <p:extLst>
      <p:ext uri="{BB962C8B-B14F-4D97-AF65-F5344CB8AC3E}">
        <p14:creationId xmlns:p14="http://schemas.microsoft.com/office/powerpoint/2010/main" val="222386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en-US" sz="1800" b="1" kern="100" dirty="0">
                <a:solidFill>
                  <a:srgbClr val="1F4E79"/>
                </a:solidFill>
                <a:effectLst/>
                <a:latin typeface="Avenir Next" panose="020B0503020202020204" pitchFamily="34" charset="0"/>
                <a:ea typeface="Calibri" panose="020F0502020204030204" pitchFamily="34" charset="0"/>
                <a:cs typeface="Times New Roman" panose="02020603050405020304" pitchFamily="18" charset="0"/>
              </a:rPr>
              <a:t>Life and career of Heidi Kühn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Heidi Kühn, a fifth-generation Californian, has a rich history of activism and entrepreneurship. Her journey began with a degree in Political Economics from the University of California, Berkeley, where her involvement in the peace movement of the 1970s left a profound impact on her. It was during this time that she met her husband, Gary.</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Heidi </a:t>
            </a:r>
            <a:r>
              <a:rPr lang="en-US" sz="1800" kern="1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Kühn's</a:t>
            </a:r>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career took an unexpected turn when she founded and owned </a:t>
            </a:r>
            <a:r>
              <a:rPr lang="en-US" sz="1800" kern="1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NewsLink</a:t>
            </a:r>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International, a television news company based in Juneau, Alaska. Through her reporting for major networks, she covered significant events such as the Exxon Valdez oil spill and played a role in thawing relations between the U.S. and the Soviet Union. Notably, as the first U.S. reporter to venture into the eastern region of the Soviet Union, her focus on peace-building efforts between the superpowers highlighted her commitment to promoting understanding and reconciliation.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However, Heidi </a:t>
            </a:r>
            <a:r>
              <a:rPr lang="en-US" sz="1800" kern="1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Kühn's</a:t>
            </a:r>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journalistic career was interrupted by a personal battle with cancer. After winning her own fight against cancer, Heidi Kühn was inspired to found the nonprofit organization Roots of Peace to battle an insidious “cancer of the earth” — by replacing the remnants of war with bountiful farmland.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7</a:t>
            </a:fld>
            <a:endParaRPr lang="en-US"/>
          </a:p>
        </p:txBody>
      </p:sp>
    </p:spTree>
    <p:extLst>
      <p:ext uri="{BB962C8B-B14F-4D97-AF65-F5344CB8AC3E}">
        <p14:creationId xmlns:p14="http://schemas.microsoft.com/office/powerpoint/2010/main" val="1863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8</a:t>
            </a:fld>
            <a:endParaRPr lang="en-US"/>
          </a:p>
        </p:txBody>
      </p:sp>
    </p:spTree>
    <p:extLst>
      <p:ext uri="{BB962C8B-B14F-4D97-AF65-F5344CB8AC3E}">
        <p14:creationId xmlns:p14="http://schemas.microsoft.com/office/powerpoint/2010/main" val="154507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en-US" sz="1800" b="1" kern="100" dirty="0">
                <a:solidFill>
                  <a:srgbClr val="1F4E79"/>
                </a:solidFill>
                <a:effectLst/>
                <a:latin typeface="Avenir Next" panose="020B0503020202020204" pitchFamily="34" charset="0"/>
                <a:ea typeface="Calibri" panose="020F0502020204030204" pitchFamily="34" charset="0"/>
                <a:cs typeface="Times New Roman" panose="02020603050405020304" pitchFamily="18" charset="0"/>
              </a:rPr>
              <a:t>Roots of Peace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venir Next" panose="020B0503020202020204" pitchFamily="34" charset="0"/>
                <a:ea typeface="Calibri" panose="020F0502020204030204" pitchFamily="34" charset="0"/>
                <a:cs typeface="Arial" panose="020B0604020202020204" pitchFamily="34" charset="0"/>
              </a:rPr>
              <a:t>Since 1997, the work of Roots of Peace has impacted over one million farmers and members of farming families, spanning Afghanistan, Angola, Azerbaijan, Bosnia-Herzegovina, Cambodia, Croatia, Guatemala, Iraq, Israel, Palestinian areas and Vietnam. The organization focuses on clearing landmines from agricultural land and rehabilitating the soil so that farmers can safely cultivate crops and rebuild their livelihoods</a:t>
            </a:r>
            <a:r>
              <a:rPr lang="nl-NL" sz="2800" dirty="0">
                <a:effectLst/>
              </a:rPr>
              <a:t> </a:t>
            </a:r>
            <a:endParaRPr lang="en-US" dirty="0"/>
          </a:p>
        </p:txBody>
      </p:sp>
      <p:sp>
        <p:nvSpPr>
          <p:cNvPr id="4" name="Tijdelijke aanduiding voor dianummer 3"/>
          <p:cNvSpPr>
            <a:spLocks noGrp="1"/>
          </p:cNvSpPr>
          <p:nvPr>
            <p:ph type="sldNum" sz="quarter" idx="5"/>
          </p:nvPr>
        </p:nvSpPr>
        <p:spPr/>
        <p:txBody>
          <a:bodyPr/>
          <a:lstStyle/>
          <a:p>
            <a:fld id="{76FE3630-33C1-054B-9814-DACBEAA2A736}" type="slidenum">
              <a:rPr lang="en-US" smtClean="0"/>
              <a:t>9</a:t>
            </a:fld>
            <a:endParaRPr lang="en-US"/>
          </a:p>
        </p:txBody>
      </p:sp>
    </p:spTree>
    <p:extLst>
      <p:ext uri="{BB962C8B-B14F-4D97-AF65-F5344CB8AC3E}">
        <p14:creationId xmlns:p14="http://schemas.microsoft.com/office/powerpoint/2010/main" val="309099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2EE82-2B06-7CEF-1877-E91FDEAF64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506D8E3-F971-1B1C-E010-FE2548DAFA02}"/>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0DFC6F8-50FB-BD31-7960-C62BB51AF5FC}"/>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5" name="Tijdelijke aanduiding voor voettekst 4">
            <a:extLst>
              <a:ext uri="{FF2B5EF4-FFF2-40B4-BE49-F238E27FC236}">
                <a16:creationId xmlns:a16="http://schemas.microsoft.com/office/drawing/2014/main" id="{4726DB5F-F456-0143-518C-76A054A0EE2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A8355B9-E52C-DD76-7E31-D2F7024AD22E}"/>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332142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4EB7F-E9AB-3972-E9C8-7EBB53A22A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500CF9-FE9C-0150-4C3F-8AA02A62BDC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EA2061-D298-E570-5B2E-18B17521EE0E}"/>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5" name="Tijdelijke aanduiding voor voettekst 4">
            <a:extLst>
              <a:ext uri="{FF2B5EF4-FFF2-40B4-BE49-F238E27FC236}">
                <a16:creationId xmlns:a16="http://schemas.microsoft.com/office/drawing/2014/main" id="{F29F30E4-67E4-72D5-E727-F80B2BB5374D}"/>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1572DA1-A149-B470-2753-ACC6E58F3DD9}"/>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414248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2B5EC5A-3294-8BD6-4724-F204A21CFAB2}"/>
              </a:ext>
            </a:extLst>
          </p:cNvPr>
          <p:cNvSpPr>
            <a:spLocks noGrp="1"/>
          </p:cNvSpPr>
          <p:nvPr>
            <p:ph type="title" orient="vert"/>
          </p:nvPr>
        </p:nvSpPr>
        <p:spPr>
          <a:xfrm>
            <a:off x="8724901"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A2987BC-4271-CC69-93AF-141F51343FE9}"/>
              </a:ext>
            </a:extLst>
          </p:cNvPr>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ADB8018-2A99-0658-4E5E-AC9A06324E58}"/>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5" name="Tijdelijke aanduiding voor voettekst 4">
            <a:extLst>
              <a:ext uri="{FF2B5EF4-FFF2-40B4-BE49-F238E27FC236}">
                <a16:creationId xmlns:a16="http://schemas.microsoft.com/office/drawing/2014/main" id="{73C28926-1FC1-0AF4-EB79-2C3AEAC4773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E287CB6-E2D5-6056-A08E-B005D272935E}"/>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20956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629AA-0D86-60D0-FE54-C6D1F5B8C7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B095B5-010C-FF3A-BA55-CDB9530793C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711520-115B-F926-AE74-51174F5CF0CC}"/>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5" name="Tijdelijke aanduiding voor voettekst 4">
            <a:extLst>
              <a:ext uri="{FF2B5EF4-FFF2-40B4-BE49-F238E27FC236}">
                <a16:creationId xmlns:a16="http://schemas.microsoft.com/office/drawing/2014/main" id="{CE151419-DF35-08CC-C427-B8F089A5366D}"/>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139ED98-18C2-1715-BEA6-6ADE1AAAEA34}"/>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182797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971A1-C105-9596-2ED4-7705B5B167A0}"/>
              </a:ext>
            </a:extLst>
          </p:cNvPr>
          <p:cNvSpPr>
            <a:spLocks noGrp="1"/>
          </p:cNvSpPr>
          <p:nvPr>
            <p:ph type="title"/>
          </p:nvPr>
        </p:nvSpPr>
        <p:spPr>
          <a:xfrm>
            <a:off x="831849"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72ECDF5-D74A-7C77-DA28-5C7A45D0A022}"/>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CEE4811-2D3F-69CC-B1AA-24FAF2573916}"/>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5" name="Tijdelijke aanduiding voor voettekst 4">
            <a:extLst>
              <a:ext uri="{FF2B5EF4-FFF2-40B4-BE49-F238E27FC236}">
                <a16:creationId xmlns:a16="http://schemas.microsoft.com/office/drawing/2014/main" id="{099A06B2-3DA7-90BC-5256-1E7D6EB170B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07BF4FE-1413-0CC5-ABE2-D9CEEF608CB6}"/>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269753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78E1-0D00-6F0B-2B69-9F569CAEA8E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8C2EB8-5F0C-50E7-FDDA-27ECB8A8BF5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D84DB2-51F2-AFA9-1DB4-8DD6095D3B5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09FFD31-7787-38BA-F487-3B7E3E377D5E}"/>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6" name="Tijdelijke aanduiding voor voettekst 5">
            <a:extLst>
              <a:ext uri="{FF2B5EF4-FFF2-40B4-BE49-F238E27FC236}">
                <a16:creationId xmlns:a16="http://schemas.microsoft.com/office/drawing/2014/main" id="{B6F94102-AF79-2E76-6619-4C80FBFE5AE9}"/>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439B8307-7ADF-C69B-72DA-4F2988ED9651}"/>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41288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D1685-894B-844A-62BF-127449DEEB7A}"/>
              </a:ext>
            </a:extLst>
          </p:cNvPr>
          <p:cNvSpPr>
            <a:spLocks noGrp="1"/>
          </p:cNvSpPr>
          <p:nvPr>
            <p:ph type="title"/>
          </p:nvPr>
        </p:nvSpPr>
        <p:spPr>
          <a:xfrm>
            <a:off x="839788" y="365126"/>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3113F0E-5858-14F4-7E39-9013C83A8DA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0709E66-C41E-3205-2F96-24357FCC712C}"/>
              </a:ext>
            </a:extLst>
          </p:cNvPr>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58D9FE3-72D5-26AB-6D3D-F92D389413A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E6195E-38D0-AF21-BA40-7E698A2A7BA9}"/>
              </a:ext>
            </a:extLst>
          </p:cNvPr>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9F62B4F-BB42-3823-925C-E2571EF29046}"/>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8" name="Tijdelijke aanduiding voor voettekst 7">
            <a:extLst>
              <a:ext uri="{FF2B5EF4-FFF2-40B4-BE49-F238E27FC236}">
                <a16:creationId xmlns:a16="http://schemas.microsoft.com/office/drawing/2014/main" id="{F968BEFD-D9CA-EE34-6FE5-E43E32A5E70A}"/>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9DBF3FA7-F68F-3B31-D748-35C42BF09D51}"/>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103093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20CCA-D03B-F1F2-A2E3-B33AC58E316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B20BAC4-0791-CFCA-FAED-E6F81D0FB52F}"/>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4" name="Tijdelijke aanduiding voor voettekst 3">
            <a:extLst>
              <a:ext uri="{FF2B5EF4-FFF2-40B4-BE49-F238E27FC236}">
                <a16:creationId xmlns:a16="http://schemas.microsoft.com/office/drawing/2014/main" id="{2E13C366-2583-EFE4-6FC4-2AC6C5217598}"/>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0A520623-7064-997D-13E0-BE9EA39FC173}"/>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69641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5477B49-38DE-5652-F651-5EB2E72F9842}"/>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3" name="Tijdelijke aanduiding voor voettekst 2">
            <a:extLst>
              <a:ext uri="{FF2B5EF4-FFF2-40B4-BE49-F238E27FC236}">
                <a16:creationId xmlns:a16="http://schemas.microsoft.com/office/drawing/2014/main" id="{F6B7C0E5-DAE6-F046-FBF7-F17A90D5D04C}"/>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AE881E01-D234-A87E-77D8-313B9BC79210}"/>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214828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016E1-D0F1-FCCD-81F4-46F58722BE5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C1CF6DC-CA4B-BFCE-2E7A-64620CACD73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5D979FE-08A8-D494-CD16-051F037592A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6AC35ED-9FC0-7CAE-DBD2-91DF9A06FA84}"/>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6" name="Tijdelijke aanduiding voor voettekst 5">
            <a:extLst>
              <a:ext uri="{FF2B5EF4-FFF2-40B4-BE49-F238E27FC236}">
                <a16:creationId xmlns:a16="http://schemas.microsoft.com/office/drawing/2014/main" id="{C508020D-F094-F425-A09A-0ACC95ACD61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A2F3280-C2A2-56F2-3309-F0B0678C9A67}"/>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31677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50991-AF7E-22D5-B1A9-DEBB67B771E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4393B9C-DD34-AC08-2B41-47E8985EB32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l-NL"/>
          </a:p>
        </p:txBody>
      </p:sp>
      <p:sp>
        <p:nvSpPr>
          <p:cNvPr id="4" name="Tijdelijke aanduiding voor tekst 3">
            <a:extLst>
              <a:ext uri="{FF2B5EF4-FFF2-40B4-BE49-F238E27FC236}">
                <a16:creationId xmlns:a16="http://schemas.microsoft.com/office/drawing/2014/main" id="{388FDD1C-E299-68E7-BCF8-826A429AE00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81CE72-4102-4899-11D3-829472F8053F}"/>
              </a:ext>
            </a:extLst>
          </p:cNvPr>
          <p:cNvSpPr>
            <a:spLocks noGrp="1"/>
          </p:cNvSpPr>
          <p:nvPr>
            <p:ph type="dt" sz="half" idx="10"/>
          </p:nvPr>
        </p:nvSpPr>
        <p:spPr/>
        <p:txBody>
          <a:bodyPr/>
          <a:lstStyle/>
          <a:p>
            <a:fld id="{72345051-2045-45DA-935E-2E3CA1A69ADC}" type="datetimeFigureOut">
              <a:rPr lang="en-US" smtClean="0"/>
              <a:t>9/1/24</a:t>
            </a:fld>
            <a:endParaRPr lang="en-US" dirty="0"/>
          </a:p>
        </p:txBody>
      </p:sp>
      <p:sp>
        <p:nvSpPr>
          <p:cNvPr id="6" name="Tijdelijke aanduiding voor voettekst 5">
            <a:extLst>
              <a:ext uri="{FF2B5EF4-FFF2-40B4-BE49-F238E27FC236}">
                <a16:creationId xmlns:a16="http://schemas.microsoft.com/office/drawing/2014/main" id="{419BEFE3-091C-3CD2-003E-D9FA8A218D3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0B925EC2-F47E-A697-FEB2-7FC4DF538A73}"/>
              </a:ext>
            </a:extLst>
          </p:cNvPr>
          <p:cNvSpPr>
            <a:spLocks noGrp="1"/>
          </p:cNvSpPr>
          <p:nvPr>
            <p:ph type="sldNum" sz="quarter" idx="12"/>
          </p:nvPr>
        </p:nvSpPr>
        <p:spPr/>
        <p:txBody>
          <a:bodyPr/>
          <a:lstStyle/>
          <a:p>
            <a:fld id="{A7CD31F4-64FA-4BA0-9498-67783267A8C8}" type="slidenum">
              <a:rPr lang="en-US" smtClean="0"/>
              <a:t>‹nr.›</a:t>
            </a:fld>
            <a:endParaRPr lang="en-US" dirty="0"/>
          </a:p>
        </p:txBody>
      </p:sp>
    </p:spTree>
    <p:extLst>
      <p:ext uri="{BB962C8B-B14F-4D97-AF65-F5344CB8AC3E}">
        <p14:creationId xmlns:p14="http://schemas.microsoft.com/office/powerpoint/2010/main" val="293180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6B05E12-907A-F171-E2EF-A2DD30EB323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2F122E3-CDB6-C31F-E37A-372E10A33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25DCD4-D7B0-801F-704C-AA6AF2ACD60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9/1/24</a:t>
            </a:fld>
            <a:endParaRPr lang="en-US" dirty="0"/>
          </a:p>
        </p:txBody>
      </p:sp>
      <p:sp>
        <p:nvSpPr>
          <p:cNvPr id="5" name="Tijdelijke aanduiding voor voettekst 4">
            <a:extLst>
              <a:ext uri="{FF2B5EF4-FFF2-40B4-BE49-F238E27FC236}">
                <a16:creationId xmlns:a16="http://schemas.microsoft.com/office/drawing/2014/main" id="{EBA593E5-65EE-C92F-4C33-DBDA5DC6AE2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867DB153-2009-37E9-DB7A-E51E77A15B9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23211772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6x54oanov08?start=4&amp;feature=oembed" TargetMode="External"/><Relationship Id="rId5" Type="http://schemas.openxmlformats.org/officeDocument/2006/relationships/image" Target="../media/image10.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2.em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D4F41-D9D6-7026-B451-84BF604A0D44}"/>
              </a:ext>
            </a:extLst>
          </p:cNvPr>
          <p:cNvSpPr>
            <a:spLocks noGrp="1"/>
          </p:cNvSpPr>
          <p:nvPr>
            <p:ph type="ctrTitle"/>
          </p:nvPr>
        </p:nvSpPr>
        <p:spPr>
          <a:xfrm>
            <a:off x="322839" y="2416840"/>
            <a:ext cx="6992909" cy="775845"/>
          </a:xfrm>
        </p:spPr>
        <p:txBody>
          <a:bodyPr anchor="b">
            <a:normAutofit/>
          </a:bodyPr>
          <a:lstStyle/>
          <a:p>
            <a:r>
              <a:rPr lang="en-GB" sz="3600" b="1" dirty="0">
                <a:solidFill>
                  <a:srgbClr val="17588C"/>
                </a:solidFill>
                <a:latin typeface="Arial" panose="020B0604020202020204" pitchFamily="34" charset="0"/>
                <a:cs typeface="Arial" panose="020B0604020202020204" pitchFamily="34" charset="0"/>
              </a:rPr>
              <a:t>Laureate lessons</a:t>
            </a:r>
          </a:p>
        </p:txBody>
      </p:sp>
      <p:sp>
        <p:nvSpPr>
          <p:cNvPr id="3" name="Ondertitel 2">
            <a:extLst>
              <a:ext uri="{FF2B5EF4-FFF2-40B4-BE49-F238E27FC236}">
                <a16:creationId xmlns:a16="http://schemas.microsoft.com/office/drawing/2014/main" id="{0B0C7C58-7814-1767-2989-9035059F2105}"/>
              </a:ext>
            </a:extLst>
          </p:cNvPr>
          <p:cNvSpPr>
            <a:spLocks noGrp="1"/>
          </p:cNvSpPr>
          <p:nvPr>
            <p:ph type="subTitle" idx="1"/>
          </p:nvPr>
        </p:nvSpPr>
        <p:spPr>
          <a:xfrm>
            <a:off x="167269" y="3429001"/>
            <a:ext cx="7304048" cy="3217127"/>
          </a:xfrm>
        </p:spPr>
        <p:txBody>
          <a:bodyPr anchor="ctr">
            <a:noAutofit/>
          </a:bodyPr>
          <a:lstStyle/>
          <a:p>
            <a:r>
              <a:rPr lang="en-GB" sz="4000" b="1" dirty="0">
                <a:solidFill>
                  <a:srgbClr val="17588C"/>
                </a:solidFill>
                <a:latin typeface="Arial" panose="020B0604020202020204" pitchFamily="34" charset="0"/>
                <a:cs typeface="Arial" panose="020B0604020202020204" pitchFamily="34" charset="0"/>
              </a:rPr>
              <a:t>2023: Heidi </a:t>
            </a:r>
            <a:r>
              <a:rPr lang="en-GB" sz="4000" b="1" dirty="0" err="1">
                <a:solidFill>
                  <a:srgbClr val="17588C"/>
                </a:solidFill>
                <a:latin typeface="Arial" panose="020B0604020202020204" pitchFamily="34" charset="0"/>
                <a:cs typeface="Arial" panose="020B0604020202020204" pitchFamily="34" charset="0"/>
              </a:rPr>
              <a:t>Kühn</a:t>
            </a:r>
            <a:endParaRPr lang="en-GB" sz="4000" b="1" dirty="0">
              <a:solidFill>
                <a:srgbClr val="17588C"/>
              </a:solidFill>
              <a:latin typeface="Arial" panose="020B0604020202020204" pitchFamily="34" charset="0"/>
              <a:cs typeface="Arial" panose="020B0604020202020204" pitchFamily="34" charset="0"/>
            </a:endParaRPr>
          </a:p>
          <a:p>
            <a:endParaRPr lang="en-GB" b="1" dirty="0">
              <a:solidFill>
                <a:srgbClr val="17588C"/>
              </a:solidFill>
              <a:latin typeface="Arial" panose="020B0604020202020204" pitchFamily="34" charset="0"/>
              <a:cs typeface="Arial" panose="020B0604020202020204" pitchFamily="34" charset="0"/>
            </a:endParaRPr>
          </a:p>
          <a:p>
            <a:r>
              <a:rPr lang="en-US" sz="3200" dirty="0">
                <a:solidFill>
                  <a:srgbClr val="17588C"/>
                </a:solidFill>
                <a:latin typeface="Avenir Next" panose="020B0503020202020204" pitchFamily="34" charset="0"/>
              </a:rPr>
              <a:t>Winner of the 2023 World Food Prize for restoring agriculture to de-mined land in former war zones</a:t>
            </a:r>
          </a:p>
        </p:txBody>
      </p:sp>
      <p:pic>
        <p:nvPicPr>
          <p:cNvPr id="7" name="Afbeelding 6" descr="Afbeelding met tekst, schermopname, Lettertype, logo&#10;&#10;Automatisch gegenereerde beschrijving">
            <a:extLst>
              <a:ext uri="{FF2B5EF4-FFF2-40B4-BE49-F238E27FC236}">
                <a16:creationId xmlns:a16="http://schemas.microsoft.com/office/drawing/2014/main" id="{6BE4B713-1706-5AF3-F48F-0EB8C5898419}"/>
              </a:ext>
            </a:extLst>
          </p:cNvPr>
          <p:cNvPicPr>
            <a:picLocks noChangeAspect="1"/>
          </p:cNvPicPr>
          <p:nvPr/>
        </p:nvPicPr>
        <p:blipFill>
          <a:blip r:embed="rId3"/>
          <a:stretch>
            <a:fillRect/>
          </a:stretch>
        </p:blipFill>
        <p:spPr>
          <a:xfrm>
            <a:off x="-33553" y="14435"/>
            <a:ext cx="12252774" cy="2358657"/>
          </a:xfrm>
          <a:prstGeom prst="rect">
            <a:avLst/>
          </a:prstGeom>
        </p:spPr>
      </p:pic>
      <p:pic>
        <p:nvPicPr>
          <p:cNvPr id="4" name="Afbeelding 3" descr="Afbeelding met Menselijk gezicht, tekst, kleding, plant&#10;&#10;Automatisch gegenereerde beschrijving">
            <a:extLst>
              <a:ext uri="{FF2B5EF4-FFF2-40B4-BE49-F238E27FC236}">
                <a16:creationId xmlns:a16="http://schemas.microsoft.com/office/drawing/2014/main" id="{0D2023BC-B976-2125-3669-FA63FB8B83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7486816" y="2359626"/>
            <a:ext cx="4717635" cy="44983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kstvak 4">
            <a:extLst>
              <a:ext uri="{FF2B5EF4-FFF2-40B4-BE49-F238E27FC236}">
                <a16:creationId xmlns:a16="http://schemas.microsoft.com/office/drawing/2014/main" id="{C0B6A0D1-25C1-49ED-DDF3-7D35210024D8}"/>
              </a:ext>
            </a:extLst>
          </p:cNvPr>
          <p:cNvSpPr txBox="1"/>
          <p:nvPr/>
        </p:nvSpPr>
        <p:spPr>
          <a:xfrm>
            <a:off x="167269" y="6461462"/>
            <a:ext cx="5737772" cy="246221"/>
          </a:xfrm>
          <a:prstGeom prst="rect">
            <a:avLst/>
          </a:prstGeom>
          <a:noFill/>
        </p:spPr>
        <p:txBody>
          <a:bodyPr wrap="square" rtlCol="0">
            <a:spAutoFit/>
          </a:bodyPr>
          <a:lstStyle/>
          <a:p>
            <a:r>
              <a:rPr lang="en-US" sz="1000" dirty="0"/>
              <a:t>©</a:t>
            </a:r>
            <a:r>
              <a:rPr lang="nl-NL" sz="1000" b="0" i="0" u="none" strike="noStrike" dirty="0">
                <a:solidFill>
                  <a:srgbClr val="44546A"/>
                </a:solidFill>
                <a:effectLst/>
                <a:latin typeface="Verdana" panose="020B0604030504040204" pitchFamily="34" charset="0"/>
              </a:rPr>
              <a:t>Greetje Kranenburg, Stimuleer - in cooperation </a:t>
            </a:r>
            <a:r>
              <a:rPr lang="nl-NL" sz="1000" b="0" i="0" u="none" strike="noStrike" dirty="0" err="1">
                <a:solidFill>
                  <a:srgbClr val="44546A"/>
                </a:solidFill>
                <a:effectLst/>
                <a:latin typeface="Verdana" panose="020B0604030504040204" pitchFamily="34" charset="0"/>
              </a:rPr>
              <a:t>with</a:t>
            </a:r>
            <a:r>
              <a:rPr lang="nl-NL" sz="1000" b="0" i="0" u="none" strike="noStrike" dirty="0">
                <a:solidFill>
                  <a:srgbClr val="44546A"/>
                </a:solidFill>
                <a:effectLst/>
                <a:latin typeface="Verdana" panose="020B0604030504040204" pitchFamily="34" charset="0"/>
              </a:rPr>
              <a:t> Wageningen </a:t>
            </a:r>
            <a:r>
              <a:rPr lang="nl-NL" sz="1000" b="0" i="0" u="none" strike="noStrike" dirty="0" err="1">
                <a:solidFill>
                  <a:srgbClr val="44546A"/>
                </a:solidFill>
                <a:effectLst/>
                <a:latin typeface="Verdana" panose="020B0604030504040204" pitchFamily="34" charset="0"/>
              </a:rPr>
              <a:t>Youth</a:t>
            </a:r>
            <a:r>
              <a:rPr lang="nl-NL" sz="1000" b="0" i="0" u="none" strike="noStrike" dirty="0">
                <a:solidFill>
                  <a:srgbClr val="44546A"/>
                </a:solidFill>
                <a:effectLst/>
                <a:latin typeface="Verdana" panose="020B0604030504040204" pitchFamily="34" charset="0"/>
              </a:rPr>
              <a:t> </a:t>
            </a:r>
            <a:r>
              <a:rPr lang="nl-NL" sz="1000" b="0" i="0" u="none" strike="noStrike" dirty="0" err="1">
                <a:solidFill>
                  <a:srgbClr val="44546A"/>
                </a:solidFill>
                <a:effectLst/>
                <a:latin typeface="Verdana" panose="020B0604030504040204" pitchFamily="34" charset="0"/>
              </a:rPr>
              <a:t>Institute</a:t>
            </a:r>
            <a:endParaRPr lang="en-US" sz="1000" dirty="0"/>
          </a:p>
        </p:txBody>
      </p:sp>
    </p:spTree>
    <p:extLst>
      <p:ext uri="{BB962C8B-B14F-4D97-AF65-F5344CB8AC3E}">
        <p14:creationId xmlns:p14="http://schemas.microsoft.com/office/powerpoint/2010/main" val="31857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99942D8-0B38-475E-9BFA-BCCB86C0C7AD}"/>
              </a:ext>
            </a:extLst>
          </p:cNvPr>
          <p:cNvPicPr>
            <a:picLocks noChangeAspect="1"/>
          </p:cNvPicPr>
          <p:nvPr/>
        </p:nvPicPr>
        <p:blipFill>
          <a:blip r:embed="rId3"/>
          <a:stretch>
            <a:fillRect/>
          </a:stretch>
        </p:blipFill>
        <p:spPr>
          <a:xfrm>
            <a:off x="0" y="1"/>
            <a:ext cx="12192000" cy="1038225"/>
          </a:xfrm>
          <a:prstGeom prst="rect">
            <a:avLst/>
          </a:prstGeom>
        </p:spPr>
      </p:pic>
      <p:sp>
        <p:nvSpPr>
          <p:cNvPr id="17" name="Tijdelijke aanduiding voor inhoud 2">
            <a:extLst>
              <a:ext uri="{FF2B5EF4-FFF2-40B4-BE49-F238E27FC236}">
                <a16:creationId xmlns:a16="http://schemas.microsoft.com/office/drawing/2014/main" id="{F7D0EDF1-A4FD-FC18-B187-56497291447B}"/>
              </a:ext>
            </a:extLst>
          </p:cNvPr>
          <p:cNvSpPr>
            <a:spLocks noGrp="1"/>
          </p:cNvSpPr>
          <p:nvPr>
            <p:ph idx="1"/>
          </p:nvPr>
        </p:nvSpPr>
        <p:spPr>
          <a:xfrm>
            <a:off x="573439" y="1321101"/>
            <a:ext cx="6757260" cy="5285023"/>
          </a:xfrm>
        </p:spPr>
        <p:txBody>
          <a:bodyPr>
            <a:normAutofit/>
          </a:bodyPr>
          <a:lstStyle/>
          <a:p>
            <a:pPr marL="0" indent="0">
              <a:buNone/>
            </a:pPr>
            <a:r>
              <a:rPr lang="en-US" b="1" dirty="0">
                <a:solidFill>
                  <a:srgbClr val="17588C"/>
                </a:solidFill>
                <a:latin typeface="Arial" panose="020B0604020202020204" pitchFamily="34" charset="0"/>
                <a:cs typeface="Arial" panose="020B0604020202020204" pitchFamily="34" charset="0"/>
              </a:rPr>
              <a:t>Turning “mines to vines”</a:t>
            </a:r>
          </a:p>
          <a:p>
            <a:r>
              <a:rPr lang="en-US" sz="2400" dirty="0">
                <a:solidFill>
                  <a:srgbClr val="17588C"/>
                </a:solidFill>
                <a:latin typeface="Avenir Next" panose="020B0503020202020204" pitchFamily="34" charset="0"/>
              </a:rPr>
              <a:t>Removing mines from field areas and irrigation canals</a:t>
            </a:r>
          </a:p>
          <a:p>
            <a:r>
              <a:rPr lang="en-US" sz="2400" dirty="0">
                <a:solidFill>
                  <a:srgbClr val="17588C"/>
                </a:solidFill>
                <a:latin typeface="Avenir Next" panose="020B0503020202020204" pitchFamily="34" charset="0"/>
              </a:rPr>
              <a:t>Re-establish agricultural activity with high value crops like grapes, black pepper, fruit trees, lavender, etc. </a:t>
            </a:r>
          </a:p>
          <a:p>
            <a:r>
              <a:rPr lang="en-US" sz="2400" dirty="0">
                <a:solidFill>
                  <a:srgbClr val="17588C"/>
                </a:solidFill>
                <a:latin typeface="Avenir Next" panose="020B0503020202020204" pitchFamily="34" charset="0"/>
              </a:rPr>
              <a:t>Intercropping compatible crops like cacao and cashew</a:t>
            </a:r>
          </a:p>
          <a:p>
            <a:r>
              <a:rPr lang="en-US" sz="2400" dirty="0">
                <a:solidFill>
                  <a:srgbClr val="17588C"/>
                </a:solidFill>
                <a:latin typeface="Avenir Next" panose="020B0503020202020204" pitchFamily="34" charset="0"/>
              </a:rPr>
              <a:t>Used modern methods like off-ground trellising </a:t>
            </a:r>
          </a:p>
          <a:p>
            <a:r>
              <a:rPr lang="en-US" sz="2400" dirty="0">
                <a:solidFill>
                  <a:srgbClr val="17588C"/>
                </a:solidFill>
                <a:latin typeface="Avenir Next" panose="020B0503020202020204" pitchFamily="34" charset="0"/>
              </a:rPr>
              <a:t>Developing value chains including processing facilities</a:t>
            </a:r>
          </a:p>
        </p:txBody>
      </p:sp>
      <p:pic>
        <p:nvPicPr>
          <p:cNvPr id="14" name="Afbeelding 13" descr="Afbeelding met kleding, persoon, buitenshuis, plant&#10;&#10;Automatisch gegenereerde beschrijving">
            <a:extLst>
              <a:ext uri="{FF2B5EF4-FFF2-40B4-BE49-F238E27FC236}">
                <a16:creationId xmlns:a16="http://schemas.microsoft.com/office/drawing/2014/main" id="{83691F29-9B36-4CBE-94F3-99E75377E6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08570" y="1027114"/>
            <a:ext cx="3683431" cy="5830887"/>
          </a:xfrm>
          <a:prstGeom prst="rect">
            <a:avLst/>
          </a:prstGeom>
        </p:spPr>
      </p:pic>
    </p:spTree>
    <p:extLst>
      <p:ext uri="{BB962C8B-B14F-4D97-AF65-F5344CB8AC3E}">
        <p14:creationId xmlns:p14="http://schemas.microsoft.com/office/powerpoint/2010/main" val="1006337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99942D8-0B38-475E-9BFA-BCCB86C0C7AD}"/>
              </a:ext>
            </a:extLst>
          </p:cNvPr>
          <p:cNvPicPr>
            <a:picLocks noChangeAspect="1"/>
          </p:cNvPicPr>
          <p:nvPr/>
        </p:nvPicPr>
        <p:blipFill>
          <a:blip r:embed="rId3"/>
          <a:stretch>
            <a:fillRect/>
          </a:stretch>
        </p:blipFill>
        <p:spPr>
          <a:xfrm>
            <a:off x="0" y="1"/>
            <a:ext cx="12192000" cy="1038225"/>
          </a:xfrm>
          <a:prstGeom prst="rect">
            <a:avLst/>
          </a:prstGeom>
        </p:spPr>
      </p:pic>
      <p:sp>
        <p:nvSpPr>
          <p:cNvPr id="17" name="Tijdelijke aanduiding voor inhoud 2">
            <a:extLst>
              <a:ext uri="{FF2B5EF4-FFF2-40B4-BE49-F238E27FC236}">
                <a16:creationId xmlns:a16="http://schemas.microsoft.com/office/drawing/2014/main" id="{F7D0EDF1-A4FD-FC18-B187-56497291447B}"/>
              </a:ext>
            </a:extLst>
          </p:cNvPr>
          <p:cNvSpPr>
            <a:spLocks noGrp="1"/>
          </p:cNvSpPr>
          <p:nvPr>
            <p:ph idx="1"/>
          </p:nvPr>
        </p:nvSpPr>
        <p:spPr>
          <a:xfrm>
            <a:off x="4450598" y="1929440"/>
            <a:ext cx="7165381" cy="3928920"/>
          </a:xfrm>
        </p:spPr>
        <p:txBody>
          <a:bodyPr>
            <a:normAutofit/>
          </a:bodyPr>
          <a:lstStyle/>
          <a:p>
            <a:pPr marL="0" indent="0">
              <a:buNone/>
            </a:pPr>
            <a:r>
              <a:rPr lang="en-US" b="1" dirty="0">
                <a:solidFill>
                  <a:srgbClr val="17588C"/>
                </a:solidFill>
                <a:latin typeface="Avenir Next" panose="020B0503020202020204" pitchFamily="34" charset="0"/>
                <a:cs typeface="Arial" panose="020B0604020202020204" pitchFamily="34" charset="0"/>
              </a:rPr>
              <a:t>Harvest of hope</a:t>
            </a:r>
          </a:p>
          <a:p>
            <a:pPr>
              <a:lnSpc>
                <a:spcPct val="120000"/>
              </a:lnSpc>
            </a:pPr>
            <a:r>
              <a:rPr lang="en-US" sz="2400" dirty="0">
                <a:solidFill>
                  <a:srgbClr val="17588C"/>
                </a:solidFill>
                <a:latin typeface="Avenir Next" panose="020B0503020202020204" pitchFamily="34" charset="0"/>
              </a:rPr>
              <a:t>Example: Afghanistan impact</a:t>
            </a:r>
          </a:p>
          <a:p>
            <a:pPr>
              <a:lnSpc>
                <a:spcPct val="120000"/>
              </a:lnSpc>
            </a:pPr>
            <a:r>
              <a:rPr lang="en-US" sz="2400" dirty="0">
                <a:solidFill>
                  <a:srgbClr val="17588C"/>
                </a:solidFill>
                <a:latin typeface="Avenir Next" panose="020B0503020202020204" pitchFamily="34" charset="0"/>
              </a:rPr>
              <a:t>Removed 100.000 unexploded bombs and mines from irrigation canals and farmland</a:t>
            </a:r>
          </a:p>
          <a:p>
            <a:pPr>
              <a:lnSpc>
                <a:spcPct val="120000"/>
              </a:lnSpc>
            </a:pPr>
            <a:r>
              <a:rPr lang="en-US" sz="2400" dirty="0">
                <a:solidFill>
                  <a:srgbClr val="17588C"/>
                </a:solidFill>
                <a:latin typeface="Avenir Next" panose="020B0503020202020204" pitchFamily="34" charset="0"/>
              </a:rPr>
              <a:t>1000 hectares of vineyards</a:t>
            </a:r>
          </a:p>
          <a:p>
            <a:pPr>
              <a:lnSpc>
                <a:spcPct val="120000"/>
              </a:lnSpc>
            </a:pPr>
            <a:r>
              <a:rPr lang="en-US" sz="2400" dirty="0">
                <a:solidFill>
                  <a:srgbClr val="17588C"/>
                </a:solidFill>
                <a:latin typeface="Avenir Next" panose="020B0503020202020204" pitchFamily="34" charset="0"/>
              </a:rPr>
              <a:t>220.000 farmers trained in horticultural skills and business management</a:t>
            </a:r>
          </a:p>
        </p:txBody>
      </p:sp>
      <p:pic>
        <p:nvPicPr>
          <p:cNvPr id="2" name="Afbeelding 1" descr="Afbeelding met persoon, buitenshuis, kleding, boom&#10;&#10;Automatisch gegenereerde beschrijving">
            <a:extLst>
              <a:ext uri="{FF2B5EF4-FFF2-40B4-BE49-F238E27FC236}">
                <a16:creationId xmlns:a16="http://schemas.microsoft.com/office/drawing/2014/main" id="{3F632B12-62AD-A8C1-7B41-85F2ED411C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038226"/>
            <a:ext cx="3874576" cy="2649876"/>
          </a:xfrm>
          <a:prstGeom prst="rect">
            <a:avLst/>
          </a:prstGeom>
        </p:spPr>
      </p:pic>
      <p:pic>
        <p:nvPicPr>
          <p:cNvPr id="3" name="Picture 3">
            <a:extLst>
              <a:ext uri="{FF2B5EF4-FFF2-40B4-BE49-F238E27FC236}">
                <a16:creationId xmlns:a16="http://schemas.microsoft.com/office/drawing/2014/main" id="{9CDAE323-C302-AA42-161D-C83E35B814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797085"/>
            <a:ext cx="3874576" cy="3060915"/>
          </a:xfrm>
          <a:prstGeom prst="rect">
            <a:avLst/>
          </a:prstGeom>
        </p:spPr>
      </p:pic>
    </p:spTree>
    <p:extLst>
      <p:ext uri="{BB962C8B-B14F-4D97-AF65-F5344CB8AC3E}">
        <p14:creationId xmlns:p14="http://schemas.microsoft.com/office/powerpoint/2010/main" val="427794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Menselijk gezicht, kleding, tekst, persoon&#10;&#10;Automatisch gegenereerde beschrijving">
            <a:extLst>
              <a:ext uri="{FF2B5EF4-FFF2-40B4-BE49-F238E27FC236}">
                <a16:creationId xmlns:a16="http://schemas.microsoft.com/office/drawing/2014/main" id="{3E55C31D-2AE4-DB7B-9DB5-43C025F4E356}"/>
              </a:ext>
            </a:extLst>
          </p:cNvPr>
          <p:cNvPicPr>
            <a:picLocks noChangeAspect="1"/>
          </p:cNvPicPr>
          <p:nvPr/>
        </p:nvPicPr>
        <p:blipFill>
          <a:blip r:embed="rId3"/>
          <a:stretch>
            <a:fillRect/>
          </a:stretch>
        </p:blipFill>
        <p:spPr>
          <a:xfrm>
            <a:off x="1" y="1"/>
            <a:ext cx="12194967" cy="6858001"/>
          </a:xfrm>
          <a:prstGeom prst="rect">
            <a:avLst/>
          </a:prstGeom>
        </p:spPr>
      </p:pic>
    </p:spTree>
    <p:extLst>
      <p:ext uri="{BB962C8B-B14F-4D97-AF65-F5344CB8AC3E}">
        <p14:creationId xmlns:p14="http://schemas.microsoft.com/office/powerpoint/2010/main" val="39498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Menselijk gezicht, kleding, persoon, tekst&#10;&#10;Automatisch gegenereerde beschrijving">
            <a:extLst>
              <a:ext uri="{FF2B5EF4-FFF2-40B4-BE49-F238E27FC236}">
                <a16:creationId xmlns:a16="http://schemas.microsoft.com/office/drawing/2014/main" id="{B6011B05-3ADA-FB65-4975-BC4826ED4060}"/>
              </a:ext>
            </a:extLst>
          </p:cNvPr>
          <p:cNvPicPr>
            <a:picLocks noChangeAspect="1"/>
          </p:cNvPicPr>
          <p:nvPr/>
        </p:nvPicPr>
        <p:blipFill>
          <a:blip r:embed="rId2"/>
          <a:stretch>
            <a:fillRect/>
          </a:stretch>
        </p:blipFill>
        <p:spPr>
          <a:xfrm>
            <a:off x="-1" y="0"/>
            <a:ext cx="12194965" cy="6858000"/>
          </a:xfrm>
          <a:prstGeom prst="rect">
            <a:avLst/>
          </a:prstGeom>
        </p:spPr>
      </p:pic>
    </p:spTree>
    <p:extLst>
      <p:ext uri="{BB962C8B-B14F-4D97-AF65-F5344CB8AC3E}">
        <p14:creationId xmlns:p14="http://schemas.microsoft.com/office/powerpoint/2010/main" val="104652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kleding, person, persoon&#10;&#10;Automatisch gegenereerde beschrijving">
            <a:extLst>
              <a:ext uri="{FF2B5EF4-FFF2-40B4-BE49-F238E27FC236}">
                <a16:creationId xmlns:a16="http://schemas.microsoft.com/office/drawing/2014/main" id="{FD953A42-4018-FEAC-A376-BBC758CFAE62}"/>
              </a:ext>
            </a:extLst>
          </p:cNvPr>
          <p:cNvPicPr>
            <a:picLocks noChangeAspect="1"/>
          </p:cNvPicPr>
          <p:nvPr/>
        </p:nvPicPr>
        <p:blipFill>
          <a:blip r:embed="rId3"/>
          <a:stretch>
            <a:fillRect/>
          </a:stretch>
        </p:blipFill>
        <p:spPr>
          <a:xfrm>
            <a:off x="0" y="0"/>
            <a:ext cx="12192000" cy="6856333"/>
          </a:xfrm>
          <a:prstGeom prst="rect">
            <a:avLst/>
          </a:prstGeom>
        </p:spPr>
      </p:pic>
    </p:spTree>
    <p:extLst>
      <p:ext uri="{BB962C8B-B14F-4D97-AF65-F5344CB8AC3E}">
        <p14:creationId xmlns:p14="http://schemas.microsoft.com/office/powerpoint/2010/main" val="240970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AE67913-F7B0-4C0C-107B-649039107ABD}"/>
              </a:ext>
            </a:extLst>
          </p:cNvPr>
          <p:cNvPicPr>
            <a:picLocks noChangeAspect="1"/>
          </p:cNvPicPr>
          <p:nvPr/>
        </p:nvPicPr>
        <p:blipFill>
          <a:blip r:embed="rId3"/>
          <a:srcRect/>
          <a:stretch/>
        </p:blipFill>
        <p:spPr>
          <a:xfrm>
            <a:off x="0" y="936978"/>
            <a:ext cx="5664200" cy="5921021"/>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ijdelijke aanduiding voor inhoud 2">
            <a:extLst>
              <a:ext uri="{FF2B5EF4-FFF2-40B4-BE49-F238E27FC236}">
                <a16:creationId xmlns:a16="http://schemas.microsoft.com/office/drawing/2014/main" id="{B818A857-0B7F-D1A9-C06D-BBF7E71ED8EF}"/>
              </a:ext>
            </a:extLst>
          </p:cNvPr>
          <p:cNvSpPr>
            <a:spLocks noGrp="1"/>
          </p:cNvSpPr>
          <p:nvPr>
            <p:ph idx="1"/>
          </p:nvPr>
        </p:nvSpPr>
        <p:spPr>
          <a:xfrm>
            <a:off x="5936343" y="1421296"/>
            <a:ext cx="6008914" cy="5335104"/>
          </a:xfrm>
        </p:spPr>
        <p:txBody>
          <a:bodyPr>
            <a:normAutofit/>
          </a:bodyPr>
          <a:lstStyle/>
          <a:p>
            <a:pPr marL="0" indent="0">
              <a:buNone/>
            </a:pPr>
            <a:r>
              <a:rPr lang="en-US" b="1" dirty="0">
                <a:solidFill>
                  <a:srgbClr val="17588C"/>
                </a:solidFill>
                <a:latin typeface="Avenir Next" panose="020B0503020202020204" pitchFamily="34" charset="0"/>
                <a:cs typeface="Arial" panose="020B0604020202020204" pitchFamily="34" charset="0"/>
              </a:rPr>
              <a:t>What is the World Food Prize?</a:t>
            </a:r>
          </a:p>
          <a:p>
            <a:pPr>
              <a:lnSpc>
                <a:spcPct val="100000"/>
              </a:lnSpc>
            </a:pPr>
            <a:r>
              <a:rPr lang="en-US" sz="2400" dirty="0">
                <a:solidFill>
                  <a:srgbClr val="17588C"/>
                </a:solidFill>
                <a:latin typeface="Avenir Next" panose="020B0503020202020204" pitchFamily="34" charset="0"/>
                <a:cs typeface="Arial" panose="020B0604020202020204" pitchFamily="34" charset="0"/>
              </a:rPr>
              <a:t>I</a:t>
            </a:r>
            <a:r>
              <a:rPr lang="en-US" sz="2400" b="0" i="0" u="none" strike="noStrike" dirty="0">
                <a:solidFill>
                  <a:srgbClr val="17588C"/>
                </a:solidFill>
                <a:effectLst/>
                <a:latin typeface="Avenir Next" panose="020B0503020202020204" pitchFamily="34" charset="0"/>
                <a:cs typeface="Arial" panose="020B0604020202020204" pitchFamily="34" charset="0"/>
              </a:rPr>
              <a:t>nternational award recognizing individuals who have advanced human development by </a:t>
            </a:r>
            <a:r>
              <a:rPr lang="en-US" sz="2400" b="1" i="0" u="none" strike="noStrike" dirty="0">
                <a:solidFill>
                  <a:srgbClr val="17588C"/>
                </a:solidFill>
                <a:effectLst/>
                <a:latin typeface="Avenir Next" panose="020B0503020202020204" pitchFamily="34" charset="0"/>
                <a:cs typeface="Arial" panose="020B0604020202020204" pitchFamily="34" charset="0"/>
              </a:rPr>
              <a:t>improving the quality, quantity, or availability of food in the world</a:t>
            </a:r>
          </a:p>
          <a:p>
            <a:pPr>
              <a:lnSpc>
                <a:spcPct val="100000"/>
              </a:lnSpc>
            </a:pPr>
            <a:r>
              <a:rPr lang="en-US" sz="2400" dirty="0">
                <a:solidFill>
                  <a:srgbClr val="17588C"/>
                </a:solidFill>
                <a:latin typeface="Avenir Next" panose="020B0503020202020204" pitchFamily="34" charset="0"/>
                <a:cs typeface="Arial" panose="020B0604020202020204" pitchFamily="34" charset="0"/>
              </a:rPr>
              <a:t>“</a:t>
            </a:r>
            <a:r>
              <a:rPr lang="en-US" sz="2400" b="1" dirty="0">
                <a:solidFill>
                  <a:srgbClr val="17588C"/>
                </a:solidFill>
                <a:latin typeface="Avenir Next" panose="020B0503020202020204" pitchFamily="34" charset="0"/>
                <a:cs typeface="Arial" panose="020B0604020202020204" pitchFamily="34" charset="0"/>
              </a:rPr>
              <a:t>Nobel Prize for food and agriculture</a:t>
            </a:r>
            <a:r>
              <a:rPr lang="en-US" sz="2400" dirty="0">
                <a:solidFill>
                  <a:srgbClr val="17588C"/>
                </a:solidFill>
                <a:latin typeface="Avenir Next" panose="020B0503020202020204" pitchFamily="34" charset="0"/>
                <a:cs typeface="Arial" panose="020B0604020202020204" pitchFamily="34" charset="0"/>
              </a:rPr>
              <a:t>”</a:t>
            </a:r>
            <a:endParaRPr lang="en-US" sz="2400" b="0" i="0" u="none" strike="noStrike" dirty="0">
              <a:solidFill>
                <a:srgbClr val="17588C"/>
              </a:solidFill>
              <a:effectLst/>
              <a:latin typeface="Avenir Next" panose="020B0503020202020204" pitchFamily="34" charset="0"/>
              <a:cs typeface="Arial" panose="020B0604020202020204" pitchFamily="34" charset="0"/>
            </a:endParaRPr>
          </a:p>
          <a:p>
            <a:pPr>
              <a:lnSpc>
                <a:spcPct val="100000"/>
              </a:lnSpc>
            </a:pPr>
            <a:r>
              <a:rPr lang="en-US" sz="2400" dirty="0">
                <a:solidFill>
                  <a:srgbClr val="17588C"/>
                </a:solidFill>
                <a:effectLst/>
                <a:latin typeface="Avenir Next" panose="020B0503020202020204" pitchFamily="34" charset="0"/>
                <a:ea typeface="Calibri" panose="020F0502020204030204" pitchFamily="34" charset="0"/>
                <a:cs typeface="Arial" panose="020B0604020202020204" pitchFamily="34" charset="0"/>
              </a:rPr>
              <a:t>Founded in 1986 by </a:t>
            </a:r>
            <a:r>
              <a:rPr lang="en-US" sz="2400" b="1" dirty="0">
                <a:solidFill>
                  <a:srgbClr val="17588C"/>
                </a:solidFill>
                <a:effectLst/>
                <a:latin typeface="Avenir Next" panose="020B0503020202020204" pitchFamily="34" charset="0"/>
                <a:ea typeface="Calibri" panose="020F0502020204030204" pitchFamily="34" charset="0"/>
                <a:cs typeface="Arial" panose="020B0604020202020204" pitchFamily="34" charset="0"/>
              </a:rPr>
              <a:t>Dr. Norman E. Borlaug</a:t>
            </a:r>
            <a:r>
              <a:rPr lang="en-US" sz="2400" dirty="0">
                <a:solidFill>
                  <a:srgbClr val="17588C"/>
                </a:solidFill>
                <a:effectLst/>
                <a:latin typeface="Avenir Next" panose="020B0503020202020204" pitchFamily="34" charset="0"/>
                <a:ea typeface="Calibri" panose="020F0502020204030204" pitchFamily="34" charset="0"/>
                <a:cs typeface="Arial" panose="020B0604020202020204" pitchFamily="34" charset="0"/>
              </a:rPr>
              <a:t>, recipient of the 1970 Nobel Peace Prize</a:t>
            </a:r>
            <a:endParaRPr lang="en-US" sz="2400" dirty="0">
              <a:solidFill>
                <a:srgbClr val="17588C"/>
              </a:solidFill>
              <a:latin typeface="Avenir Next" panose="020B0503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899942D8-0B38-475E-9BFA-BCCB86C0C7AD}"/>
              </a:ext>
            </a:extLst>
          </p:cNvPr>
          <p:cNvPicPr>
            <a:picLocks noChangeAspect="1"/>
          </p:cNvPicPr>
          <p:nvPr/>
        </p:nvPicPr>
        <p:blipFill>
          <a:blip r:embed="rId4"/>
          <a:stretch>
            <a:fillRect/>
          </a:stretch>
        </p:blipFill>
        <p:spPr>
          <a:xfrm>
            <a:off x="0" y="0"/>
            <a:ext cx="12192000" cy="1038225"/>
          </a:xfrm>
          <a:prstGeom prst="rect">
            <a:avLst/>
          </a:prstGeom>
        </p:spPr>
      </p:pic>
      <p:pic>
        <p:nvPicPr>
          <p:cNvPr id="18" name="Afbeelding 17">
            <a:extLst>
              <a:ext uri="{FF2B5EF4-FFF2-40B4-BE49-F238E27FC236}">
                <a16:creationId xmlns:a16="http://schemas.microsoft.com/office/drawing/2014/main" id="{B23AFBCF-7676-969B-E408-7CE18A2CBA9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353449" y="5192889"/>
            <a:ext cx="1820128" cy="1627011"/>
          </a:xfrm>
          <a:prstGeom prst="rect">
            <a:avLst/>
          </a:prstGeom>
        </p:spPr>
      </p:pic>
    </p:spTree>
    <p:extLst>
      <p:ext uri="{BB962C8B-B14F-4D97-AF65-F5344CB8AC3E}">
        <p14:creationId xmlns:p14="http://schemas.microsoft.com/office/powerpoint/2010/main" val="239559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persoon, Menselijk gezicht, hemel, buitenshuis&#10;&#10;Automatisch gegenereerde beschrijving">
            <a:extLst>
              <a:ext uri="{FF2B5EF4-FFF2-40B4-BE49-F238E27FC236}">
                <a16:creationId xmlns:a16="http://schemas.microsoft.com/office/drawing/2014/main" id="{4AE67913-F7B0-4C0C-107B-649039107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38225"/>
            <a:ext cx="5168348" cy="5814392"/>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ijdelijke aanduiding voor inhoud 2">
            <a:extLst>
              <a:ext uri="{FF2B5EF4-FFF2-40B4-BE49-F238E27FC236}">
                <a16:creationId xmlns:a16="http://schemas.microsoft.com/office/drawing/2014/main" id="{B818A857-0B7F-D1A9-C06D-BBF7E71ED8EF}"/>
              </a:ext>
            </a:extLst>
          </p:cNvPr>
          <p:cNvSpPr>
            <a:spLocks noGrp="1"/>
          </p:cNvSpPr>
          <p:nvPr>
            <p:ph idx="1"/>
          </p:nvPr>
        </p:nvSpPr>
        <p:spPr>
          <a:xfrm>
            <a:off x="5664200" y="1421296"/>
            <a:ext cx="6197600" cy="5335104"/>
          </a:xfrm>
        </p:spPr>
        <p:txBody>
          <a:bodyPr>
            <a:normAutofit/>
          </a:bodyPr>
          <a:lstStyle/>
          <a:p>
            <a:pPr marL="0" indent="0">
              <a:buNone/>
            </a:pPr>
            <a:r>
              <a:rPr lang="en-US" b="1" dirty="0">
                <a:solidFill>
                  <a:srgbClr val="17588C"/>
                </a:solidFill>
                <a:latin typeface="Avenir Next" panose="020B0503020202020204" pitchFamily="34" charset="0"/>
                <a:cs typeface="Arial" panose="020B0604020202020204" pitchFamily="34" charset="0"/>
              </a:rPr>
              <a:t>Norman Borlaug</a:t>
            </a:r>
          </a:p>
          <a:p>
            <a:pPr>
              <a:lnSpc>
                <a:spcPct val="100000"/>
              </a:lnSpc>
            </a:pPr>
            <a:r>
              <a:rPr lang="en-US" sz="2400" dirty="0">
                <a:solidFill>
                  <a:srgbClr val="17588C"/>
                </a:solidFill>
                <a:effectLst/>
                <a:latin typeface="Avenir Next" panose="020B0503020202020204" pitchFamily="34" charset="0"/>
                <a:ea typeface="Calibri" panose="020F0502020204030204" pitchFamily="34" charset="0"/>
                <a:cs typeface="Arial" panose="020B0604020202020204" pitchFamily="34" charset="0"/>
              </a:rPr>
              <a:t>American agricultural scientist</a:t>
            </a:r>
          </a:p>
          <a:p>
            <a:pPr>
              <a:lnSpc>
                <a:spcPct val="100000"/>
              </a:lnSpc>
            </a:pPr>
            <a:r>
              <a:rPr lang="en-US" sz="2400" dirty="0">
                <a:solidFill>
                  <a:srgbClr val="17588C"/>
                </a:solidFill>
                <a:latin typeface="Avenir Next" panose="020B0503020202020204" pitchFamily="34" charset="0"/>
                <a:ea typeface="Calibri" panose="020F0502020204030204" pitchFamily="34" charset="0"/>
                <a:cs typeface="Arial" panose="020B0604020202020204" pitchFamily="34" charset="0"/>
              </a:rPr>
              <a:t>“Father” of the </a:t>
            </a:r>
            <a:r>
              <a:rPr lang="en-US" sz="2400" b="1" dirty="0">
                <a:solidFill>
                  <a:srgbClr val="17588C"/>
                </a:solidFill>
                <a:latin typeface="Avenir Next" panose="020B0503020202020204" pitchFamily="34" charset="0"/>
                <a:ea typeface="Calibri" panose="020F0502020204030204" pitchFamily="34" charset="0"/>
                <a:cs typeface="Arial" panose="020B0604020202020204" pitchFamily="34" charset="0"/>
              </a:rPr>
              <a:t>Green Revolution</a:t>
            </a:r>
          </a:p>
          <a:p>
            <a:pPr>
              <a:lnSpc>
                <a:spcPct val="100000"/>
              </a:lnSpc>
            </a:pPr>
            <a:r>
              <a:rPr lang="en-US" sz="2400" dirty="0">
                <a:solidFill>
                  <a:srgbClr val="17588C"/>
                </a:solidFill>
                <a:latin typeface="Avenir Next" panose="020B0503020202020204" pitchFamily="34" charset="0"/>
                <a:ea typeface="Calibri" panose="020F0502020204030204" pitchFamily="34" charset="0"/>
                <a:cs typeface="Arial" panose="020B0604020202020204" pitchFamily="34" charset="0"/>
              </a:rPr>
              <a:t>Introduction of new varieties of crops with </a:t>
            </a:r>
            <a:r>
              <a:rPr lang="en-US" sz="2400" b="1" dirty="0">
                <a:solidFill>
                  <a:srgbClr val="17588C"/>
                </a:solidFill>
                <a:latin typeface="Avenir Next" panose="020B0503020202020204" pitchFamily="34" charset="0"/>
                <a:ea typeface="Calibri" panose="020F0502020204030204" pitchFamily="34" charset="0"/>
                <a:cs typeface="Arial" panose="020B0604020202020204" pitchFamily="34" charset="0"/>
              </a:rPr>
              <a:t>higher yields </a:t>
            </a:r>
            <a:r>
              <a:rPr lang="en-US" sz="2400" dirty="0">
                <a:solidFill>
                  <a:srgbClr val="17588C"/>
                </a:solidFill>
                <a:latin typeface="Avenir Next" panose="020B0503020202020204" pitchFamily="34" charset="0"/>
                <a:ea typeface="Calibri" panose="020F0502020204030204" pitchFamily="34" charset="0"/>
                <a:cs typeface="Arial" panose="020B0604020202020204" pitchFamily="34" charset="0"/>
              </a:rPr>
              <a:t>and </a:t>
            </a:r>
            <a:r>
              <a:rPr lang="en-US" sz="2400" b="1" dirty="0">
                <a:solidFill>
                  <a:srgbClr val="17588C"/>
                </a:solidFill>
                <a:latin typeface="Avenir Next" panose="020B0503020202020204" pitchFamily="34" charset="0"/>
                <a:ea typeface="Calibri" panose="020F0502020204030204" pitchFamily="34" charset="0"/>
                <a:cs typeface="Arial" panose="020B0604020202020204" pitchFamily="34" charset="0"/>
              </a:rPr>
              <a:t>less diseases</a:t>
            </a:r>
          </a:p>
          <a:p>
            <a:pPr>
              <a:lnSpc>
                <a:spcPct val="100000"/>
              </a:lnSpc>
            </a:pPr>
            <a:r>
              <a:rPr lang="en-US" sz="2400" dirty="0">
                <a:solidFill>
                  <a:srgbClr val="17588C"/>
                </a:solidFill>
                <a:effectLst/>
                <a:latin typeface="Avenir Next" panose="020B0503020202020204" pitchFamily="34" charset="0"/>
                <a:ea typeface="Calibri" panose="020F0502020204030204" pitchFamily="34" charset="0"/>
                <a:cs typeface="Arial" panose="020B0604020202020204" pitchFamily="34" charset="0"/>
              </a:rPr>
              <a:t>Impact: significant reduction in world hunger</a:t>
            </a:r>
          </a:p>
          <a:p>
            <a:pPr>
              <a:lnSpc>
                <a:spcPct val="100000"/>
              </a:lnSpc>
            </a:pPr>
            <a:r>
              <a:rPr lang="en-US" sz="2400" dirty="0">
                <a:solidFill>
                  <a:srgbClr val="17588C"/>
                </a:solidFill>
                <a:effectLst/>
                <a:latin typeface="Avenir Next" panose="020B0503020202020204" pitchFamily="34" charset="0"/>
                <a:ea typeface="Calibri" panose="020F0502020204030204" pitchFamily="34" charset="0"/>
                <a:cs typeface="Arial" panose="020B0604020202020204" pitchFamily="34" charset="0"/>
              </a:rPr>
              <a:t>1970: </a:t>
            </a:r>
            <a:r>
              <a:rPr lang="en-US" sz="2400" b="1" dirty="0">
                <a:solidFill>
                  <a:srgbClr val="17588C"/>
                </a:solidFill>
                <a:effectLst/>
                <a:latin typeface="Avenir Next" panose="020B0503020202020204" pitchFamily="34" charset="0"/>
                <a:ea typeface="Calibri" panose="020F0502020204030204" pitchFamily="34" charset="0"/>
                <a:cs typeface="Arial" panose="020B0604020202020204" pitchFamily="34" charset="0"/>
              </a:rPr>
              <a:t>Nobel Peace Prize</a:t>
            </a:r>
            <a:endParaRPr lang="en-US" sz="2400" b="1" dirty="0">
              <a:solidFill>
                <a:srgbClr val="17588C"/>
              </a:solidFill>
              <a:latin typeface="Avenir Next" panose="020B0503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899942D8-0B38-475E-9BFA-BCCB86C0C7AD}"/>
              </a:ext>
            </a:extLst>
          </p:cNvPr>
          <p:cNvPicPr>
            <a:picLocks noChangeAspect="1"/>
          </p:cNvPicPr>
          <p:nvPr/>
        </p:nvPicPr>
        <p:blipFill>
          <a:blip r:embed="rId4"/>
          <a:stretch>
            <a:fillRect/>
          </a:stretch>
        </p:blipFill>
        <p:spPr>
          <a:xfrm>
            <a:off x="0" y="0"/>
            <a:ext cx="12192000" cy="1038225"/>
          </a:xfrm>
          <a:prstGeom prst="rect">
            <a:avLst/>
          </a:prstGeom>
        </p:spPr>
      </p:pic>
      <p:pic>
        <p:nvPicPr>
          <p:cNvPr id="1028" name="Picture 4" descr="Dr. Norman Borlaug Bronze Medal | U.S. Mint">
            <a:extLst>
              <a:ext uri="{FF2B5EF4-FFF2-40B4-BE49-F238E27FC236}">
                <a16:creationId xmlns:a16="http://schemas.microsoft.com/office/drawing/2014/main" id="{08E57BCB-90A9-8BA7-585D-6AD2937DC04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37684" y="4524932"/>
            <a:ext cx="2181772" cy="218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12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99942D8-0B38-475E-9BFA-BCCB86C0C7AD}"/>
              </a:ext>
            </a:extLst>
          </p:cNvPr>
          <p:cNvPicPr>
            <a:picLocks noChangeAspect="1"/>
          </p:cNvPicPr>
          <p:nvPr/>
        </p:nvPicPr>
        <p:blipFill>
          <a:blip r:embed="rId3"/>
          <a:stretch>
            <a:fillRect/>
          </a:stretch>
        </p:blipFill>
        <p:spPr>
          <a:xfrm>
            <a:off x="0" y="1"/>
            <a:ext cx="12192000" cy="1038225"/>
          </a:xfrm>
          <a:prstGeom prst="rect">
            <a:avLst/>
          </a:prstGeom>
        </p:spPr>
      </p:pic>
      <p:sp>
        <p:nvSpPr>
          <p:cNvPr id="2" name="Tijdelijke aanduiding voor inhoud 2">
            <a:extLst>
              <a:ext uri="{FF2B5EF4-FFF2-40B4-BE49-F238E27FC236}">
                <a16:creationId xmlns:a16="http://schemas.microsoft.com/office/drawing/2014/main" id="{8481F3D2-9E81-B38C-2AC9-5B37A7DD17D4}"/>
              </a:ext>
            </a:extLst>
          </p:cNvPr>
          <p:cNvSpPr txBox="1">
            <a:spLocks/>
          </p:cNvSpPr>
          <p:nvPr/>
        </p:nvSpPr>
        <p:spPr>
          <a:xfrm>
            <a:off x="508337" y="1795503"/>
            <a:ext cx="7018054" cy="4392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17588C"/>
                </a:solidFill>
                <a:latin typeface="Arial" panose="020B0604020202020204" pitchFamily="34" charset="0"/>
                <a:cs typeface="Arial" panose="020B0604020202020204" pitchFamily="34" charset="0"/>
              </a:rPr>
              <a:t>Grounds for WFP Heidi Kühn</a:t>
            </a:r>
          </a:p>
          <a:p>
            <a:pPr>
              <a:lnSpc>
                <a:spcPct val="100000"/>
              </a:lnSpc>
            </a:pPr>
            <a:r>
              <a:rPr lang="en-US" sz="2400" b="1" dirty="0">
                <a:solidFill>
                  <a:srgbClr val="17588C"/>
                </a:solidFill>
                <a:latin typeface="Avenir Next" panose="020B0503020202020204" pitchFamily="34" charset="0"/>
              </a:rPr>
              <a:t>Heidi Kühn </a:t>
            </a:r>
            <a:r>
              <a:rPr lang="en-US" sz="2400" dirty="0">
                <a:solidFill>
                  <a:srgbClr val="17588C"/>
                </a:solidFill>
                <a:latin typeface="Avenir Next" panose="020B0503020202020204" pitchFamily="34" charset="0"/>
              </a:rPr>
              <a:t>of the United States received the 2023 World Food Prize for her farmer-focused development model that revitalizes farmland, food security, livelihoods and resilience after devastating conflict. For more than two decades, she has shown more than a million people living in war-torn regions around the world a way forward for restoring peace and prosperity through agriculture.</a:t>
            </a:r>
            <a:endParaRPr lang="en-US" sz="2400" dirty="0">
              <a:solidFill>
                <a:srgbClr val="17588C"/>
              </a:solidFill>
              <a:latin typeface="Avenir Next" panose="020B0503020202020204" pitchFamily="34" charset="0"/>
              <a:cs typeface="Arial" panose="020B0604020202020204" pitchFamily="34" charset="0"/>
            </a:endParaRPr>
          </a:p>
          <a:p>
            <a:pPr marL="0" indent="0">
              <a:lnSpc>
                <a:spcPct val="100000"/>
              </a:lnSpc>
              <a:buNone/>
            </a:pPr>
            <a:endParaRPr lang="en-US" sz="2400" dirty="0">
              <a:solidFill>
                <a:srgbClr val="17588C"/>
              </a:solidFill>
              <a:latin typeface="Avenir Next" panose="020B0503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7DB2444E-BA81-1829-75D9-EA1C0AC4969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34728" y="1032783"/>
            <a:ext cx="4161975" cy="591211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5602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99942D8-0B38-475E-9BFA-BCCB86C0C7AD}"/>
              </a:ext>
            </a:extLst>
          </p:cNvPr>
          <p:cNvPicPr>
            <a:picLocks noChangeAspect="1"/>
          </p:cNvPicPr>
          <p:nvPr/>
        </p:nvPicPr>
        <p:blipFill>
          <a:blip r:embed="rId4"/>
          <a:stretch>
            <a:fillRect/>
          </a:stretch>
        </p:blipFill>
        <p:spPr>
          <a:xfrm>
            <a:off x="0" y="1"/>
            <a:ext cx="12192000" cy="1038225"/>
          </a:xfrm>
          <a:prstGeom prst="rect">
            <a:avLst/>
          </a:prstGeom>
        </p:spPr>
      </p:pic>
      <p:pic>
        <p:nvPicPr>
          <p:cNvPr id="10" name="Onlinemedia 9" descr="2023 Laureate - Heidi Kühn">
            <a:hlinkClick r:id="" action="ppaction://media"/>
            <a:extLst>
              <a:ext uri="{FF2B5EF4-FFF2-40B4-BE49-F238E27FC236}">
                <a16:creationId xmlns:a16="http://schemas.microsoft.com/office/drawing/2014/main" id="{8B50847F-CF62-D2DC-B4A7-CC7A3EA1F3AF}"/>
              </a:ext>
            </a:extLst>
          </p:cNvPr>
          <p:cNvPicPr>
            <a:picLocks noRot="1" noChangeAspect="1"/>
          </p:cNvPicPr>
          <p:nvPr>
            <a:videoFile r:link="rId1"/>
          </p:nvPr>
        </p:nvPicPr>
        <p:blipFill>
          <a:blip r:embed="rId5"/>
          <a:stretch>
            <a:fillRect/>
          </a:stretch>
        </p:blipFill>
        <p:spPr>
          <a:xfrm>
            <a:off x="898570" y="1038226"/>
            <a:ext cx="10329056" cy="5835917"/>
          </a:xfrm>
          <a:prstGeom prst="rect">
            <a:avLst/>
          </a:prstGeom>
        </p:spPr>
      </p:pic>
    </p:spTree>
    <p:extLst>
      <p:ext uri="{BB962C8B-B14F-4D97-AF65-F5344CB8AC3E}">
        <p14:creationId xmlns:p14="http://schemas.microsoft.com/office/powerpoint/2010/main" val="17887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AE67913-F7B0-4C0C-107B-649039107AB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038225"/>
            <a:ext cx="3973952" cy="5819777"/>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ijdelijke aanduiding voor inhoud 2">
            <a:extLst>
              <a:ext uri="{FF2B5EF4-FFF2-40B4-BE49-F238E27FC236}">
                <a16:creationId xmlns:a16="http://schemas.microsoft.com/office/drawing/2014/main" id="{B818A857-0B7F-D1A9-C06D-BBF7E71ED8EF}"/>
              </a:ext>
            </a:extLst>
          </p:cNvPr>
          <p:cNvSpPr>
            <a:spLocks noGrp="1"/>
          </p:cNvSpPr>
          <p:nvPr>
            <p:ph idx="1"/>
          </p:nvPr>
        </p:nvSpPr>
        <p:spPr>
          <a:xfrm>
            <a:off x="4897464" y="1305602"/>
            <a:ext cx="6684936" cy="5285023"/>
          </a:xfrm>
        </p:spPr>
        <p:txBody>
          <a:bodyPr>
            <a:normAutofit/>
          </a:bodyPr>
          <a:lstStyle/>
          <a:p>
            <a:pPr marL="0" indent="0">
              <a:buNone/>
            </a:pPr>
            <a:r>
              <a:rPr lang="en-US" b="1" dirty="0">
                <a:solidFill>
                  <a:srgbClr val="17588C"/>
                </a:solidFill>
                <a:latin typeface="Arial" panose="020B0604020202020204" pitchFamily="34" charset="0"/>
                <a:cs typeface="Arial" panose="020B0604020202020204" pitchFamily="34" charset="0"/>
              </a:rPr>
              <a:t>Life and career of Heidi Kühn</a:t>
            </a:r>
          </a:p>
          <a:p>
            <a:pPr>
              <a:lnSpc>
                <a:spcPct val="100000"/>
              </a:lnSpc>
            </a:pPr>
            <a:r>
              <a:rPr lang="en-US" sz="2400" dirty="0">
                <a:solidFill>
                  <a:srgbClr val="17588C"/>
                </a:solidFill>
                <a:latin typeface="Avenir Next" panose="020B0503020202020204" pitchFamily="34" charset="0"/>
                <a:ea typeface="Calibri" panose="020F0502020204030204" pitchFamily="34" charset="0"/>
                <a:cs typeface="Times New Roman" panose="02020603050405020304" pitchFamily="18" charset="0"/>
              </a:rPr>
              <a:t>Born in California</a:t>
            </a:r>
          </a:p>
          <a:p>
            <a:pPr>
              <a:lnSpc>
                <a:spcPct val="100000"/>
              </a:lnSpc>
            </a:pPr>
            <a:r>
              <a:rPr lang="en-US" sz="2400" dirty="0">
                <a:solidFill>
                  <a:srgbClr val="17588C"/>
                </a:solidFill>
                <a:latin typeface="Avenir Next" panose="020B0503020202020204" pitchFamily="34" charset="0"/>
                <a:cs typeface="Times New Roman" panose="02020603050405020304" pitchFamily="18" charset="0"/>
              </a:rPr>
              <a:t>Degree in Political Economics (1970)</a:t>
            </a:r>
          </a:p>
          <a:p>
            <a:pPr>
              <a:lnSpc>
                <a:spcPct val="100000"/>
              </a:lnSpc>
            </a:pPr>
            <a:r>
              <a:rPr lang="en-US" sz="2400" dirty="0">
                <a:solidFill>
                  <a:srgbClr val="17588C"/>
                </a:solidFill>
                <a:latin typeface="Avenir Next" panose="020B0503020202020204" pitchFamily="34" charset="0"/>
                <a:cs typeface="Times New Roman" panose="02020603050405020304" pitchFamily="18" charset="0"/>
              </a:rPr>
              <a:t>Founder and owner of </a:t>
            </a:r>
            <a:r>
              <a:rPr lang="en-US" sz="2400" dirty="0" err="1">
                <a:solidFill>
                  <a:srgbClr val="17588C"/>
                </a:solidFill>
                <a:latin typeface="Avenir Next" panose="020B0503020202020204" pitchFamily="34" charset="0"/>
                <a:cs typeface="Times New Roman" panose="02020603050405020304" pitchFamily="18" charset="0"/>
              </a:rPr>
              <a:t>Newslink</a:t>
            </a:r>
            <a:r>
              <a:rPr lang="en-US" sz="2400" dirty="0">
                <a:solidFill>
                  <a:srgbClr val="17588C"/>
                </a:solidFill>
                <a:latin typeface="Avenir Next" panose="020B0503020202020204" pitchFamily="34" charset="0"/>
                <a:cs typeface="Times New Roman" panose="02020603050405020304" pitchFamily="18" charset="0"/>
              </a:rPr>
              <a:t> International (Juneau, Alaska)</a:t>
            </a:r>
          </a:p>
          <a:p>
            <a:pPr>
              <a:lnSpc>
                <a:spcPct val="100000"/>
              </a:lnSpc>
            </a:pPr>
            <a:r>
              <a:rPr lang="en-US" sz="2400" dirty="0">
                <a:solidFill>
                  <a:srgbClr val="17588C"/>
                </a:solidFill>
                <a:latin typeface="Avenir Next" panose="020B0503020202020204" pitchFamily="34" charset="0"/>
                <a:cs typeface="Times New Roman" panose="02020603050405020304" pitchFamily="18" charset="0"/>
              </a:rPr>
              <a:t>First US reporter in eastern part of </a:t>
            </a:r>
            <a:r>
              <a:rPr lang="en-US" sz="2400" dirty="0" err="1">
                <a:solidFill>
                  <a:srgbClr val="17588C"/>
                </a:solidFill>
                <a:latin typeface="Avenir Next" panose="020B0503020202020204" pitchFamily="34" charset="0"/>
                <a:cs typeface="Times New Roman" panose="02020603050405020304" pitchFamily="18" charset="0"/>
              </a:rPr>
              <a:t>Sovjet</a:t>
            </a:r>
            <a:r>
              <a:rPr lang="en-US" sz="2400" dirty="0">
                <a:solidFill>
                  <a:srgbClr val="17588C"/>
                </a:solidFill>
                <a:latin typeface="Avenir Next" panose="020B0503020202020204" pitchFamily="34" charset="0"/>
                <a:cs typeface="Times New Roman" panose="02020603050405020304" pitchFamily="18" charset="0"/>
              </a:rPr>
              <a:t> Union</a:t>
            </a:r>
          </a:p>
          <a:p>
            <a:pPr>
              <a:lnSpc>
                <a:spcPct val="100000"/>
              </a:lnSpc>
            </a:pPr>
            <a:r>
              <a:rPr lang="en-US" sz="2400" dirty="0">
                <a:solidFill>
                  <a:srgbClr val="17588C"/>
                </a:solidFill>
                <a:latin typeface="Avenir Next" panose="020B0503020202020204" pitchFamily="34" charset="0"/>
                <a:cs typeface="Times New Roman" panose="02020603050405020304" pitchFamily="18" charset="0"/>
              </a:rPr>
              <a:t>Battle with cancer</a:t>
            </a:r>
          </a:p>
          <a:p>
            <a:pPr>
              <a:lnSpc>
                <a:spcPct val="100000"/>
              </a:lnSpc>
            </a:pPr>
            <a:r>
              <a:rPr lang="en-US" sz="2400" dirty="0">
                <a:solidFill>
                  <a:srgbClr val="17588C"/>
                </a:solidFill>
                <a:latin typeface="Avenir Next" panose="020B0503020202020204" pitchFamily="34" charset="0"/>
                <a:cs typeface="Times New Roman" panose="02020603050405020304" pitchFamily="18" charset="0"/>
              </a:rPr>
              <a:t>Founder of Roots of Peace (1997)</a:t>
            </a:r>
          </a:p>
          <a:p>
            <a:pPr>
              <a:lnSpc>
                <a:spcPct val="100000"/>
              </a:lnSpc>
            </a:pPr>
            <a:endParaRPr lang="en-US" sz="2400" dirty="0">
              <a:solidFill>
                <a:srgbClr val="17588C"/>
              </a:solidFill>
              <a:latin typeface="Avenir Next" panose="020B0503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899942D8-0B38-475E-9BFA-BCCB86C0C7AD}"/>
              </a:ext>
            </a:extLst>
          </p:cNvPr>
          <p:cNvPicPr>
            <a:picLocks noChangeAspect="1"/>
          </p:cNvPicPr>
          <p:nvPr/>
        </p:nvPicPr>
        <p:blipFill>
          <a:blip r:embed="rId4"/>
          <a:stretch>
            <a:fillRect/>
          </a:stretch>
        </p:blipFill>
        <p:spPr>
          <a:xfrm>
            <a:off x="0" y="1"/>
            <a:ext cx="12192000" cy="1038225"/>
          </a:xfrm>
          <a:prstGeom prst="rect">
            <a:avLst/>
          </a:prstGeom>
        </p:spPr>
      </p:pic>
    </p:spTree>
    <p:extLst>
      <p:ext uri="{BB962C8B-B14F-4D97-AF65-F5344CB8AC3E}">
        <p14:creationId xmlns:p14="http://schemas.microsoft.com/office/powerpoint/2010/main" val="393436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99942D8-0B38-475E-9BFA-BCCB86C0C7AD}"/>
              </a:ext>
            </a:extLst>
          </p:cNvPr>
          <p:cNvPicPr>
            <a:picLocks noChangeAspect="1"/>
          </p:cNvPicPr>
          <p:nvPr/>
        </p:nvPicPr>
        <p:blipFill>
          <a:blip r:embed="rId3"/>
          <a:stretch>
            <a:fillRect/>
          </a:stretch>
        </p:blipFill>
        <p:spPr>
          <a:xfrm>
            <a:off x="0" y="1"/>
            <a:ext cx="12192000" cy="1038225"/>
          </a:xfrm>
          <a:prstGeom prst="rect">
            <a:avLst/>
          </a:prstGeom>
        </p:spPr>
      </p:pic>
      <p:sp>
        <p:nvSpPr>
          <p:cNvPr id="4" name="Tijdelijke aanduiding voor inhoud 2">
            <a:extLst>
              <a:ext uri="{FF2B5EF4-FFF2-40B4-BE49-F238E27FC236}">
                <a16:creationId xmlns:a16="http://schemas.microsoft.com/office/drawing/2014/main" id="{1737D44B-B314-E221-94EA-CCCEEF8B1A09}"/>
              </a:ext>
            </a:extLst>
          </p:cNvPr>
          <p:cNvSpPr txBox="1">
            <a:spLocks/>
          </p:cNvSpPr>
          <p:nvPr/>
        </p:nvSpPr>
        <p:spPr>
          <a:xfrm>
            <a:off x="700282" y="1574408"/>
            <a:ext cx="5235821" cy="3192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17588C"/>
                </a:solidFill>
                <a:latin typeface="Arial" panose="020B0604020202020204" pitchFamily="34" charset="0"/>
                <a:cs typeface="Arial" panose="020B0604020202020204" pitchFamily="34" charset="0"/>
              </a:rPr>
              <a:t>Founding Roots of Peace</a:t>
            </a:r>
          </a:p>
          <a:p>
            <a:pPr>
              <a:lnSpc>
                <a:spcPct val="100000"/>
              </a:lnSpc>
            </a:pPr>
            <a:r>
              <a:rPr lang="en-US" sz="2400" dirty="0">
                <a:solidFill>
                  <a:srgbClr val="17588C"/>
                </a:solidFill>
                <a:latin typeface="Avenir Next" panose="020B0503020202020204" pitchFamily="34" charset="0"/>
              </a:rPr>
              <a:t>It started in 1997</a:t>
            </a:r>
          </a:p>
          <a:p>
            <a:pPr>
              <a:lnSpc>
                <a:spcPct val="100000"/>
              </a:lnSpc>
            </a:pPr>
            <a:r>
              <a:rPr lang="en-US" sz="2400" dirty="0">
                <a:solidFill>
                  <a:srgbClr val="17588C"/>
                </a:solidFill>
                <a:latin typeface="Avenir Next" panose="020B0503020202020204" pitchFamily="34" charset="0"/>
              </a:rPr>
              <a:t>Inspired by Princess Diana</a:t>
            </a:r>
          </a:p>
          <a:p>
            <a:pPr>
              <a:lnSpc>
                <a:spcPct val="100000"/>
              </a:lnSpc>
            </a:pPr>
            <a:r>
              <a:rPr lang="en-US" sz="2400" dirty="0">
                <a:solidFill>
                  <a:srgbClr val="17588C"/>
                </a:solidFill>
                <a:latin typeface="Avenir Next" panose="020B0503020202020204" pitchFamily="34" charset="0"/>
              </a:rPr>
              <a:t>Mission to transform former war zones into agricultural lands</a:t>
            </a:r>
          </a:p>
          <a:p>
            <a:pPr>
              <a:lnSpc>
                <a:spcPct val="100000"/>
              </a:lnSpc>
            </a:pPr>
            <a:endParaRPr lang="en-US" sz="2400" dirty="0">
              <a:solidFill>
                <a:srgbClr val="17588C"/>
              </a:solidFill>
              <a:latin typeface="Avenir Next" panose="020B0503020202020204" pitchFamily="34" charset="0"/>
            </a:endParaRPr>
          </a:p>
          <a:p>
            <a:pPr marL="0" indent="0">
              <a:lnSpc>
                <a:spcPct val="100000"/>
              </a:lnSpc>
              <a:buNone/>
            </a:pPr>
            <a:endParaRPr lang="en-US" sz="2400" dirty="0">
              <a:solidFill>
                <a:srgbClr val="17588C"/>
              </a:solidFill>
              <a:latin typeface="Avenir Next" panose="020B0503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55D67713-1FDB-96F8-5600-7F52D0700E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6694" y="4104020"/>
            <a:ext cx="2716431" cy="2359143"/>
          </a:xfrm>
          <a:prstGeom prst="rect">
            <a:avLst/>
          </a:prstGeom>
        </p:spPr>
      </p:pic>
      <p:pic>
        <p:nvPicPr>
          <p:cNvPr id="7" name="Afbeelding 6" descr="Afbeelding met buitenshuis, plant, bloem, grond&#10;&#10;Automatisch gegenereerde beschrijving">
            <a:extLst>
              <a:ext uri="{FF2B5EF4-FFF2-40B4-BE49-F238E27FC236}">
                <a16:creationId xmlns:a16="http://schemas.microsoft.com/office/drawing/2014/main" id="{C6D174A3-A5FA-1FEF-7AA8-CF477F95B0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5936104" y="1038225"/>
            <a:ext cx="6255895" cy="2880163"/>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Afbeelding 7" descr="Afbeelding met persoon, kleding, buitenshuis, boom&#10;&#10;Automatisch gegenereerde beschrijving">
            <a:extLst>
              <a:ext uri="{FF2B5EF4-FFF2-40B4-BE49-F238E27FC236}">
                <a16:creationId xmlns:a16="http://schemas.microsoft.com/office/drawing/2014/main" id="{FAA1AE2D-6708-E80D-4709-09B750190A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5936104" y="4006583"/>
            <a:ext cx="6255895" cy="2880163"/>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2040698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818A857-0B7F-D1A9-C06D-BBF7E71ED8EF}"/>
              </a:ext>
            </a:extLst>
          </p:cNvPr>
          <p:cNvSpPr>
            <a:spLocks noGrp="1"/>
          </p:cNvSpPr>
          <p:nvPr>
            <p:ph idx="1"/>
          </p:nvPr>
        </p:nvSpPr>
        <p:spPr>
          <a:xfrm>
            <a:off x="5098941" y="1491238"/>
            <a:ext cx="6483459" cy="4474783"/>
          </a:xfrm>
        </p:spPr>
        <p:txBody>
          <a:bodyPr>
            <a:normAutofit/>
          </a:bodyPr>
          <a:lstStyle/>
          <a:p>
            <a:pPr marL="0" indent="0">
              <a:buNone/>
            </a:pPr>
            <a:r>
              <a:rPr lang="en-US" b="1" dirty="0">
                <a:solidFill>
                  <a:srgbClr val="17588C"/>
                </a:solidFill>
                <a:latin typeface="Arial" panose="020B0604020202020204" pitchFamily="34" charset="0"/>
                <a:cs typeface="Arial" panose="020B0604020202020204" pitchFamily="34" charset="0"/>
              </a:rPr>
              <a:t>Roots of Peace</a:t>
            </a:r>
          </a:p>
          <a:p>
            <a:pPr>
              <a:lnSpc>
                <a:spcPct val="120000"/>
              </a:lnSpc>
            </a:pPr>
            <a:r>
              <a:rPr lang="en-US" sz="2400" dirty="0">
                <a:solidFill>
                  <a:srgbClr val="17588C"/>
                </a:solidFill>
                <a:latin typeface="Avenir Next" panose="020B0503020202020204" pitchFamily="34" charset="0"/>
              </a:rPr>
              <a:t>Since the start the work has impacted one million farmers </a:t>
            </a:r>
          </a:p>
          <a:p>
            <a:pPr>
              <a:lnSpc>
                <a:spcPct val="120000"/>
              </a:lnSpc>
            </a:pPr>
            <a:r>
              <a:rPr lang="en-US" sz="2400" dirty="0">
                <a:solidFill>
                  <a:srgbClr val="17588C"/>
                </a:solidFill>
                <a:latin typeface="Avenir Next" panose="020B0503020202020204" pitchFamily="34" charset="0"/>
                <a:ea typeface="Calibri" panose="020F0502020204030204" pitchFamily="34" charset="0"/>
                <a:cs typeface="Arial" panose="020B0604020202020204" pitchFamily="34" charset="0"/>
              </a:rPr>
              <a:t>Afghanistan, Angola, Azerbaijan, Bosnia-Herzegovina, Cambodia, Croatia, Guatemala, Iraq, Israel, Palestinian areas and Vietnam</a:t>
            </a:r>
            <a:endParaRPr lang="en-US" sz="2400" dirty="0">
              <a:solidFill>
                <a:srgbClr val="17588C"/>
              </a:solidFill>
              <a:latin typeface="Avenir Next" panose="020B0503020202020204" pitchFamily="34" charset="0"/>
            </a:endParaRPr>
          </a:p>
          <a:p>
            <a:pPr>
              <a:lnSpc>
                <a:spcPct val="120000"/>
              </a:lnSpc>
            </a:pPr>
            <a:endParaRPr lang="en-US" sz="2400" dirty="0">
              <a:solidFill>
                <a:srgbClr val="17588C"/>
              </a:solidFill>
              <a:latin typeface="Avenir Next" panose="020B0503020202020204" pitchFamily="34" charset="0"/>
            </a:endParaRPr>
          </a:p>
          <a:p>
            <a:pPr marL="0" indent="0">
              <a:lnSpc>
                <a:spcPct val="120000"/>
              </a:lnSpc>
              <a:buNone/>
            </a:pPr>
            <a:endParaRPr lang="en-US" sz="2400" dirty="0">
              <a:solidFill>
                <a:srgbClr val="17588C"/>
              </a:solidFill>
              <a:latin typeface="Avenir Next" panose="020B0503020202020204" pitchFamily="34" charset="0"/>
              <a:cs typeface="Arial" panose="020B0604020202020204" pitchFamily="34" charset="0"/>
            </a:endParaRPr>
          </a:p>
          <a:p>
            <a:pPr>
              <a:lnSpc>
                <a:spcPct val="120000"/>
              </a:lnSpc>
            </a:pPr>
            <a:endParaRPr lang="en-US" sz="2400" dirty="0">
              <a:solidFill>
                <a:srgbClr val="17588C"/>
              </a:solidFill>
              <a:latin typeface="Avenir Next" panose="020B0503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899942D8-0B38-475E-9BFA-BCCB86C0C7AD}"/>
              </a:ext>
            </a:extLst>
          </p:cNvPr>
          <p:cNvPicPr>
            <a:picLocks noChangeAspect="1"/>
          </p:cNvPicPr>
          <p:nvPr/>
        </p:nvPicPr>
        <p:blipFill>
          <a:blip r:embed="rId3"/>
          <a:stretch>
            <a:fillRect/>
          </a:stretch>
        </p:blipFill>
        <p:spPr>
          <a:xfrm>
            <a:off x="0" y="1"/>
            <a:ext cx="12192000" cy="1038225"/>
          </a:xfrm>
          <a:prstGeom prst="rect">
            <a:avLst/>
          </a:prstGeom>
        </p:spPr>
      </p:pic>
      <p:pic>
        <p:nvPicPr>
          <p:cNvPr id="7" name="Afbeelding 6" descr="Afbeelding met persoon, Menselijk gezicht, kleding, boom&#10;&#10;Automatisch gegenereerde beschrijving">
            <a:extLst>
              <a:ext uri="{FF2B5EF4-FFF2-40B4-BE49-F238E27FC236}">
                <a16:creationId xmlns:a16="http://schemas.microsoft.com/office/drawing/2014/main" id="{5679764F-A518-8A7F-DFF6-3DB6F08431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3996463"/>
            <a:ext cx="4293031" cy="2880000"/>
          </a:xfrm>
          <a:prstGeom prst="rect">
            <a:avLst/>
          </a:prstGeom>
        </p:spPr>
      </p:pic>
      <p:pic>
        <p:nvPicPr>
          <p:cNvPr id="10" name="Afbeelding 9">
            <a:extLst>
              <a:ext uri="{FF2B5EF4-FFF2-40B4-BE49-F238E27FC236}">
                <a16:creationId xmlns:a16="http://schemas.microsoft.com/office/drawing/2014/main" id="{E9E9D8E0-F43A-54A1-C31D-BDB96EF7FC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1127" y="4618285"/>
            <a:ext cx="2132155" cy="1851716"/>
          </a:xfrm>
          <a:prstGeom prst="rect">
            <a:avLst/>
          </a:prstGeom>
        </p:spPr>
      </p:pic>
      <p:pic>
        <p:nvPicPr>
          <p:cNvPr id="11" name="Afbeelding 10" descr="Afbeelding met persoon, boom, buitenshuis, Menselijk gezicht&#10;&#10;Automatisch gegenereerde beschrijving">
            <a:extLst>
              <a:ext uri="{FF2B5EF4-FFF2-40B4-BE49-F238E27FC236}">
                <a16:creationId xmlns:a16="http://schemas.microsoft.com/office/drawing/2014/main" id="{3F9CF401-D172-64AC-575B-C1E3935FB3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 y="1041932"/>
            <a:ext cx="4293031" cy="2880000"/>
          </a:xfrm>
          <a:prstGeom prst="rect">
            <a:avLst/>
          </a:prstGeom>
        </p:spPr>
      </p:pic>
    </p:spTree>
    <p:extLst>
      <p:ext uri="{BB962C8B-B14F-4D97-AF65-F5344CB8AC3E}">
        <p14:creationId xmlns:p14="http://schemas.microsoft.com/office/powerpoint/2010/main" val="313217280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80124</TotalTime>
  <Words>1228</Words>
  <Application>Microsoft Macintosh PowerPoint</Application>
  <PresentationFormat>Breedbeeld</PresentationFormat>
  <Paragraphs>84</Paragraphs>
  <Slides>13</Slides>
  <Notes>12</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13</vt:i4>
      </vt:variant>
    </vt:vector>
  </HeadingPairs>
  <TitlesOfParts>
    <vt:vector size="22" baseType="lpstr">
      <vt:lpstr>Arial</vt:lpstr>
      <vt:lpstr>Avenir Next</vt:lpstr>
      <vt:lpstr>Calibri</vt:lpstr>
      <vt:lpstr>Calibri Light</vt:lpstr>
      <vt:lpstr>Montserrat</vt:lpstr>
      <vt:lpstr>Symbol</vt:lpstr>
      <vt:lpstr>Times New Roman</vt:lpstr>
      <vt:lpstr>Verdana</vt:lpstr>
      <vt:lpstr>Kantoorthema</vt:lpstr>
      <vt:lpstr>Laureate lessons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Laureate lessons</dc:title>
  <dc:creator>Microsoft Office User</dc:creator>
  <cp:lastModifiedBy>Greetje Kranenburg</cp:lastModifiedBy>
  <cp:revision>33</cp:revision>
  <dcterms:created xsi:type="dcterms:W3CDTF">2023-12-08T21:06:49Z</dcterms:created>
  <dcterms:modified xsi:type="dcterms:W3CDTF">2024-09-01T18:29:40Z</dcterms:modified>
</cp:coreProperties>
</file>