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6" r:id="rId1"/>
  </p:sldMasterIdLst>
  <p:notesMasterIdLst>
    <p:notesMasterId r:id="rId22"/>
  </p:notesMasterIdLst>
  <p:sldIdLst>
    <p:sldId id="291" r:id="rId2"/>
    <p:sldId id="259" r:id="rId3"/>
    <p:sldId id="294" r:id="rId4"/>
    <p:sldId id="293" r:id="rId5"/>
    <p:sldId id="258" r:id="rId6"/>
    <p:sldId id="283" r:id="rId7"/>
    <p:sldId id="282" r:id="rId8"/>
    <p:sldId id="275" r:id="rId9"/>
    <p:sldId id="284" r:id="rId10"/>
    <p:sldId id="276" r:id="rId11"/>
    <p:sldId id="277" r:id="rId12"/>
    <p:sldId id="268" r:id="rId13"/>
    <p:sldId id="272" r:id="rId14"/>
    <p:sldId id="279" r:id="rId15"/>
    <p:sldId id="296" r:id="rId16"/>
    <p:sldId id="286" r:id="rId17"/>
    <p:sldId id="281" r:id="rId18"/>
    <p:sldId id="295" r:id="rId19"/>
    <p:sldId id="288" r:id="rId20"/>
    <p:sldId id="260"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87B2"/>
    <a:srgbClr val="1758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36"/>
    <p:restoredTop sz="94673"/>
  </p:normalViewPr>
  <p:slideViewPr>
    <p:cSldViewPr snapToGrid="0">
      <p:cViewPr varScale="1">
        <p:scale>
          <a:sx n="112" d="100"/>
          <a:sy n="112" d="100"/>
        </p:scale>
        <p:origin x="21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8925D-99F8-1040-9AFE-03B3BFCDCF83}" type="datetimeFigureOut">
              <a:rPr lang="en-US" smtClean="0"/>
              <a:t>11/8/24</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E3630-33C1-054B-9814-DACBEAA2A736}" type="slidenum">
              <a:rPr lang="en-US" smtClean="0"/>
              <a:t>‹nr.›</a:t>
            </a:fld>
            <a:endParaRPr lang="en-US"/>
          </a:p>
        </p:txBody>
      </p:sp>
    </p:spTree>
    <p:extLst>
      <p:ext uri="{BB962C8B-B14F-4D97-AF65-F5344CB8AC3E}">
        <p14:creationId xmlns:p14="http://schemas.microsoft.com/office/powerpoint/2010/main" val="4214864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1</a:t>
            </a:fld>
            <a:endParaRPr lang="en-US"/>
          </a:p>
        </p:txBody>
      </p:sp>
    </p:spTree>
    <p:extLst>
      <p:ext uri="{BB962C8B-B14F-4D97-AF65-F5344CB8AC3E}">
        <p14:creationId xmlns:p14="http://schemas.microsoft.com/office/powerpoint/2010/main" val="3870049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sz="1600" b="1" dirty="0">
                <a:solidFill>
                  <a:srgbClr val="17588C"/>
                </a:solidFill>
                <a:latin typeface="Avenir Next" panose="020B0503020202020204" pitchFamily="34" charset="0"/>
              </a:rPr>
              <a:t>East-West Seed Company</a:t>
            </a:r>
          </a:p>
          <a:p>
            <a:r>
              <a:rPr lang="en-US" sz="1200" dirty="0">
                <a:effectLst/>
                <a:latin typeface="Avenir Next" panose="020B0503020202020204" pitchFamily="34" charset="0"/>
                <a:ea typeface="Times New Roman" panose="02020603050405020304" pitchFamily="18" charset="0"/>
                <a:cs typeface="Times New Roman" panose="02020603050405020304" pitchFamily="18" charset="0"/>
              </a:rPr>
              <a:t>When Simon Groot started East-West Seed, commercial vegetable breeding was all but unknown in the tropics. Smallholder farmers struggled to grow a good crop with low-quality, poorly adapted seed that they often saved from season to season. Low-quality seed resulted in low yields, which translated into poverty and malnutrition for farmers and their families. Groot sympathized with the farmers’ plight and saw a way to break the vicious cycle of poverty and help farmers achieve prosperity through diversification into high value vegetable crops. </a:t>
            </a:r>
            <a:endParaRPr lang="nl-NL" sz="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effectLst/>
                <a:latin typeface="Avenir Next" panose="020B0503020202020204" pitchFamily="34" charset="0"/>
                <a:ea typeface="Times New Roman" panose="02020603050405020304" pitchFamily="18" charset="0"/>
                <a:cs typeface="Times New Roman" panose="02020603050405020304" pitchFamily="18" charset="0"/>
              </a:rPr>
              <a:t>It started small, with a five- hectare farm outside Lipa City, Batangas, to begin initial plant breeding activities and train local people as breeders and technicians. Rather than import seeds, Groot enlisted well-trained plant breeders from Wageningen Agricultural University in the Netherlands to jump-start the breeding process and help train locals. This association with Wageningen was among the first of the many public-private partnerships that Groot would cultivate through the years to aid his mission to bring quality seeds to smallholders. </a:t>
            </a:r>
            <a:endParaRPr lang="nl-NL"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12</a:t>
            </a:fld>
            <a:endParaRPr lang="en-US"/>
          </a:p>
        </p:txBody>
      </p:sp>
    </p:spTree>
    <p:extLst>
      <p:ext uri="{BB962C8B-B14F-4D97-AF65-F5344CB8AC3E}">
        <p14:creationId xmlns:p14="http://schemas.microsoft.com/office/powerpoint/2010/main" val="330612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rtl="0">
              <a:lnSpc>
                <a:spcPct val="110000"/>
              </a:lnSpc>
              <a:buNone/>
            </a:pPr>
            <a:r>
              <a:rPr lang="en-US" b="1" i="0" u="none" strike="noStrike" dirty="0">
                <a:solidFill>
                  <a:srgbClr val="17588C"/>
                </a:solidFill>
                <a:effectLst/>
                <a:latin typeface="Avenir Next" panose="020B0503020202020204" pitchFamily="34" charset="0"/>
              </a:rPr>
              <a:t>East-West Seed today</a:t>
            </a:r>
            <a:r>
              <a:rPr lang="en-US" b="0" i="0" u="none" strike="noStrike" dirty="0">
                <a:solidFill>
                  <a:srgbClr val="17588C"/>
                </a:solidFill>
                <a:effectLst/>
                <a:latin typeface="Avenir Next" panose="020B0503020202020204" pitchFamily="34" charset="0"/>
              </a:rPr>
              <a:t> </a:t>
            </a:r>
          </a:p>
          <a:p>
            <a:pPr marL="0" indent="0" algn="l" rtl="0">
              <a:lnSpc>
                <a:spcPct val="110000"/>
              </a:lnSpc>
              <a:buNone/>
            </a:pPr>
            <a:r>
              <a:rPr lang="en-US" sz="1200" b="0" i="0" u="none" strike="noStrike" dirty="0">
                <a:solidFill>
                  <a:srgbClr val="17588C"/>
                </a:solidFill>
                <a:effectLst/>
                <a:latin typeface="Avenir Next" panose="020B0503020202020204" pitchFamily="34" charset="0"/>
              </a:rPr>
              <a:t>East-West Seed serves over 20 million smallholder farmers in more than 60 tropical countries in Asia, Africa and Latin America. Groot has led the transition of millions of subsistence farmers, many of them women, to horticulture entrepreneurs, thereby greatly enhancing their livelihoods and income. These farmers have invigorated both rural and urban markets for vegetable crops in their communities, making nutritious vegetables more widely available and affordable for millions of families each year.</a:t>
            </a:r>
          </a:p>
          <a:p>
            <a:endParaRPr lang="en-US" dirty="0"/>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13</a:t>
            </a:fld>
            <a:endParaRPr lang="en-US"/>
          </a:p>
        </p:txBody>
      </p:sp>
    </p:spTree>
    <p:extLst>
      <p:ext uri="{BB962C8B-B14F-4D97-AF65-F5344CB8AC3E}">
        <p14:creationId xmlns:p14="http://schemas.microsoft.com/office/powerpoint/2010/main" val="1401811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Timeline of development of improved vegetable varieties by East-West Seed Company since 1986</a:t>
            </a:r>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14</a:t>
            </a:fld>
            <a:endParaRPr lang="en-US"/>
          </a:p>
        </p:txBody>
      </p:sp>
    </p:spTree>
    <p:extLst>
      <p:ext uri="{BB962C8B-B14F-4D97-AF65-F5344CB8AC3E}">
        <p14:creationId xmlns:p14="http://schemas.microsoft.com/office/powerpoint/2010/main" val="2940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Timeline of development of improved vegetable varieties by East-West Seed Company since 1986</a:t>
            </a:r>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15</a:t>
            </a:fld>
            <a:endParaRPr lang="en-US"/>
          </a:p>
        </p:txBody>
      </p:sp>
    </p:spTree>
    <p:extLst>
      <p:ext uri="{BB962C8B-B14F-4D97-AF65-F5344CB8AC3E}">
        <p14:creationId xmlns:p14="http://schemas.microsoft.com/office/powerpoint/2010/main" val="504182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00000"/>
              </a:lnSpc>
              <a:buNone/>
            </a:pPr>
            <a:r>
              <a:rPr lang="en-US" sz="1600" b="1" dirty="0">
                <a:solidFill>
                  <a:srgbClr val="17588C"/>
                </a:solidFill>
                <a:latin typeface="Avenir Next" panose="020B0503020202020204" pitchFamily="34" charset="0"/>
              </a:rPr>
              <a:t>Knowledge Transfer program</a:t>
            </a:r>
          </a:p>
          <a:p>
            <a:pPr marL="0" indent="0" algn="l" rtl="0">
              <a:lnSpc>
                <a:spcPct val="100000"/>
              </a:lnSpc>
              <a:buNone/>
            </a:pPr>
            <a:r>
              <a:rPr lang="en-US" sz="1200" b="0" i="0" u="none" strike="noStrike" dirty="0">
                <a:solidFill>
                  <a:srgbClr val="17588C"/>
                </a:solidFill>
                <a:effectLst/>
                <a:latin typeface="Avenir Next" panose="020B0503020202020204" pitchFamily="34" charset="0"/>
              </a:rPr>
              <a:t>Working closely with local and international NGOs, Groot created East-West Seed’s innovative </a:t>
            </a:r>
            <a:r>
              <a:rPr lang="en-US" sz="1200" b="1" u="none" dirty="0">
                <a:solidFill>
                  <a:srgbClr val="17588C"/>
                </a:solidFill>
                <a:latin typeface="Avenir Next" panose="020B0503020202020204" pitchFamily="34" charset="0"/>
              </a:rPr>
              <a:t>Knowledge Transfer </a:t>
            </a:r>
            <a:r>
              <a:rPr lang="en-US" sz="1200" b="1" i="0" strike="noStrike" dirty="0">
                <a:solidFill>
                  <a:srgbClr val="17588C"/>
                </a:solidFill>
                <a:effectLst/>
                <a:latin typeface="Avenir Next" panose="020B0503020202020204" pitchFamily="34" charset="0"/>
              </a:rPr>
              <a:t>program, </a:t>
            </a:r>
            <a:r>
              <a:rPr lang="en-US" sz="1200" b="0" i="0" u="none" strike="noStrike" dirty="0">
                <a:solidFill>
                  <a:srgbClr val="17588C"/>
                </a:solidFill>
                <a:effectLst/>
                <a:latin typeface="Avenir Next" panose="020B0503020202020204" pitchFamily="34" charset="0"/>
              </a:rPr>
              <a:t>which trains tens of thousands of farmers each year in good agricultural practices for vegetable production. As a result of better seeds and farming methods, farmers saw a dramatic increase in their profits, doubling or even tripling their incomes, and consumers found greater availability of these nutritious vegetables in their local markets.</a:t>
            </a:r>
          </a:p>
          <a:p>
            <a:endParaRPr lang="en-US" dirty="0"/>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17</a:t>
            </a:fld>
            <a:endParaRPr lang="en-US"/>
          </a:p>
        </p:txBody>
      </p:sp>
    </p:spTree>
    <p:extLst>
      <p:ext uri="{BB962C8B-B14F-4D97-AF65-F5344CB8AC3E}">
        <p14:creationId xmlns:p14="http://schemas.microsoft.com/office/powerpoint/2010/main" val="159016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2</a:t>
            </a:fld>
            <a:endParaRPr lang="en-US"/>
          </a:p>
        </p:txBody>
      </p:sp>
    </p:spTree>
    <p:extLst>
      <p:ext uri="{BB962C8B-B14F-4D97-AF65-F5344CB8AC3E}">
        <p14:creationId xmlns:p14="http://schemas.microsoft.com/office/powerpoint/2010/main" val="187432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1" kern="100" dirty="0">
                <a:solidFill>
                  <a:srgbClr val="1F4E79"/>
                </a:solidFill>
                <a:effectLst/>
                <a:latin typeface="Avenir Next" panose="020B0503020202020204" pitchFamily="34" charset="0"/>
                <a:ea typeface="Calibri" panose="020F0502020204030204" pitchFamily="34" charset="0"/>
                <a:cs typeface="Times New Roman" panose="02020603050405020304" pitchFamily="18" charset="0"/>
              </a:rPr>
              <a:t>The World Food Prize (slide 3)</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US" sz="1800" dirty="0">
                <a:solidFill>
                  <a:srgbClr val="000000"/>
                </a:solidFill>
                <a:effectLst/>
                <a:latin typeface="Avenir Next" panose="020B0503020202020204" pitchFamily="34" charset="0"/>
                <a:ea typeface="Times New Roman" panose="02020603050405020304" pitchFamily="18" charset="0"/>
              </a:rPr>
              <a:t>The World Food Prize is the foremost international award recognizing the achievements of individuals who have advanced human development by improving the quality, quantity or availability of food in the world. The Prize was founded in 1986 by </a:t>
            </a:r>
            <a:r>
              <a:rPr lang="en-US" sz="1800" b="1" dirty="0">
                <a:solidFill>
                  <a:srgbClr val="000000"/>
                </a:solidFill>
                <a:effectLst/>
                <a:latin typeface="Avenir Next" panose="020B0503020202020204" pitchFamily="34" charset="0"/>
                <a:ea typeface="Times New Roman" panose="02020603050405020304" pitchFamily="18" charset="0"/>
              </a:rPr>
              <a:t>Dr. Norman E. Borlaug</a:t>
            </a:r>
            <a:r>
              <a:rPr lang="en-US" sz="1800" dirty="0">
                <a:solidFill>
                  <a:srgbClr val="000000"/>
                </a:solidFill>
                <a:effectLst/>
                <a:latin typeface="Avenir Next" panose="020B0503020202020204" pitchFamily="34" charset="0"/>
                <a:ea typeface="Times New Roman" panose="02020603050405020304" pitchFamily="18" charset="0"/>
              </a:rPr>
              <a:t>, recipient of the 1970 Nobel Peace Prize. Since then, the World Food Prize has honored more than 50 outstanding individuals who have made vital contributions throughout the world. The World Food Prize annually hosts the Borlaug Dialogue international symposium and a variety of youth education programs to help further the discussion on cutting-edge global food security issues and inspire the next generation to end hunger</a:t>
            </a:r>
            <a:r>
              <a:rPr lang="en-US" sz="1800" dirty="0">
                <a:solidFill>
                  <a:srgbClr val="000000"/>
                </a:solidFill>
                <a:effectLst/>
                <a:latin typeface="Montserrat" pitchFamily="2" charset="77"/>
                <a:ea typeface="Times New Roman" panose="02020603050405020304" pitchFamily="18" charset="0"/>
              </a:rPr>
              <a:t>.</a:t>
            </a:r>
            <a:endParaRPr lang="nl-NL" sz="1800" dirty="0">
              <a:effectLst/>
              <a:latin typeface="Times New Roman" panose="02020603050405020304" pitchFamily="18" charset="0"/>
              <a:ea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3</a:t>
            </a:fld>
            <a:endParaRPr lang="en-US"/>
          </a:p>
        </p:txBody>
      </p:sp>
    </p:spTree>
    <p:extLst>
      <p:ext uri="{BB962C8B-B14F-4D97-AF65-F5344CB8AC3E}">
        <p14:creationId xmlns:p14="http://schemas.microsoft.com/office/powerpoint/2010/main" val="166599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1" kern="100" dirty="0">
                <a:solidFill>
                  <a:srgbClr val="1F4E79"/>
                </a:solidFill>
                <a:effectLst/>
                <a:latin typeface="Avenir Next" panose="020B0503020202020204" pitchFamily="34" charset="0"/>
                <a:ea typeface="Calibri" panose="020F0502020204030204" pitchFamily="34" charset="0"/>
                <a:cs typeface="Times New Roman" panose="02020603050405020304" pitchFamily="18" charset="0"/>
              </a:rPr>
              <a:t>The World Food Prize (slide 3)</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US" sz="1800" dirty="0">
                <a:solidFill>
                  <a:srgbClr val="000000"/>
                </a:solidFill>
                <a:effectLst/>
                <a:latin typeface="Avenir Next" panose="020B0503020202020204" pitchFamily="34" charset="0"/>
                <a:ea typeface="Times New Roman" panose="02020603050405020304" pitchFamily="18" charset="0"/>
              </a:rPr>
              <a:t>The World Food Prize is the foremost international award recognizing the achievements of individuals who have advanced human development by improving the quality, quantity or availability of food in the world. The Prize was founded in 1986 by </a:t>
            </a:r>
            <a:r>
              <a:rPr lang="en-US" sz="1800" b="1" dirty="0">
                <a:solidFill>
                  <a:srgbClr val="000000"/>
                </a:solidFill>
                <a:effectLst/>
                <a:latin typeface="Avenir Next" panose="020B0503020202020204" pitchFamily="34" charset="0"/>
                <a:ea typeface="Times New Roman" panose="02020603050405020304" pitchFamily="18" charset="0"/>
              </a:rPr>
              <a:t>Dr. Norman E. Borlaug</a:t>
            </a:r>
            <a:r>
              <a:rPr lang="en-US" sz="1800" dirty="0">
                <a:solidFill>
                  <a:srgbClr val="000000"/>
                </a:solidFill>
                <a:effectLst/>
                <a:latin typeface="Avenir Next" panose="020B0503020202020204" pitchFamily="34" charset="0"/>
                <a:ea typeface="Times New Roman" panose="02020603050405020304" pitchFamily="18" charset="0"/>
              </a:rPr>
              <a:t>, recipient of the 1970 Nobel Peace Prize. Since then, the World Food Prize has honored more than 50 outstanding individuals who have made vital contributions throughout the world. The World Food Prize annually hosts the Borlaug Dialogue international symposium and a variety of youth education programs to help further the discussion on cutting-edge global food security issues and inspire the next generation to end hunger</a:t>
            </a:r>
            <a:r>
              <a:rPr lang="en-US" sz="1800" dirty="0">
                <a:solidFill>
                  <a:srgbClr val="000000"/>
                </a:solidFill>
                <a:effectLst/>
                <a:latin typeface="Montserrat" pitchFamily="2" charset="77"/>
                <a:ea typeface="Times New Roman" panose="02020603050405020304" pitchFamily="18" charset="0"/>
              </a:rPr>
              <a:t>.</a:t>
            </a:r>
            <a:endParaRPr lang="nl-NL" sz="1800" dirty="0">
              <a:effectLst/>
              <a:latin typeface="Times New Roman" panose="02020603050405020304" pitchFamily="18" charset="0"/>
              <a:ea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4</a:t>
            </a:fld>
            <a:endParaRPr lang="en-US"/>
          </a:p>
        </p:txBody>
      </p:sp>
    </p:spTree>
    <p:extLst>
      <p:ext uri="{BB962C8B-B14F-4D97-AF65-F5344CB8AC3E}">
        <p14:creationId xmlns:p14="http://schemas.microsoft.com/office/powerpoint/2010/main" val="1481437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5</a:t>
            </a:fld>
            <a:endParaRPr lang="en-US"/>
          </a:p>
        </p:txBody>
      </p:sp>
    </p:spTree>
    <p:extLst>
      <p:ext uri="{BB962C8B-B14F-4D97-AF65-F5344CB8AC3E}">
        <p14:creationId xmlns:p14="http://schemas.microsoft.com/office/powerpoint/2010/main" val="2756372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7</a:t>
            </a:fld>
            <a:endParaRPr lang="en-US"/>
          </a:p>
        </p:txBody>
      </p:sp>
    </p:spTree>
    <p:extLst>
      <p:ext uri="{BB962C8B-B14F-4D97-AF65-F5344CB8AC3E}">
        <p14:creationId xmlns:p14="http://schemas.microsoft.com/office/powerpoint/2010/main" val="122773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1" kern="100" dirty="0">
                <a:solidFill>
                  <a:srgbClr val="1F4E79"/>
                </a:solidFill>
                <a:effectLst/>
                <a:latin typeface="Avenir Next" panose="020B0503020202020204" pitchFamily="34" charset="0"/>
                <a:ea typeface="Calibri" panose="020F0502020204030204" pitchFamily="34" charset="0"/>
                <a:cs typeface="Times New Roman" panose="02020603050405020304" pitchFamily="18" charset="0"/>
              </a:rPr>
              <a:t>Life and career of Simon Groot (slide 7)</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kern="100" dirty="0">
                <a:solidFill>
                  <a:srgbClr val="1F4E79"/>
                </a:solidFill>
                <a:effectLst/>
                <a:latin typeface="Avenir Next" panose="020B0503020202020204" pitchFamily="34" charset="0"/>
                <a:ea typeface="Calibri" panose="020F0502020204030204" pitchFamily="34" charset="0"/>
                <a:cs typeface="Times New Roman" panose="02020603050405020304" pitchFamily="18"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Avenir Next" panose="020B0503020202020204" pitchFamily="34" charset="0"/>
                <a:ea typeface="Calibri" panose="020F0502020204030204" pitchFamily="34" charset="0"/>
                <a:cs typeface="Arial" panose="020B0604020202020204" pitchFamily="34" charset="0"/>
              </a:rPr>
              <a:t>Simon Groot was born in 1934 in </a:t>
            </a:r>
            <a:r>
              <a:rPr lang="en-US" sz="1800" kern="100" dirty="0" err="1">
                <a:effectLst/>
                <a:latin typeface="Avenir Next" panose="020B0503020202020204" pitchFamily="34" charset="0"/>
                <a:ea typeface="Calibri" panose="020F0502020204030204" pitchFamily="34" charset="0"/>
                <a:cs typeface="Arial" panose="020B0604020202020204" pitchFamily="34" charset="0"/>
              </a:rPr>
              <a:t>Enkhuizen</a:t>
            </a:r>
            <a:r>
              <a:rPr lang="en-US" sz="1800" kern="100" dirty="0">
                <a:effectLst/>
                <a:latin typeface="Avenir Next" panose="020B0503020202020204" pitchFamily="34" charset="0"/>
                <a:ea typeface="Calibri" panose="020F0502020204030204" pitchFamily="34" charset="0"/>
                <a:cs typeface="Arial" panose="020B0604020202020204" pitchFamily="34" charset="0"/>
              </a:rPr>
              <a:t>, a small Dutch town known for its world-class seed companies. </a:t>
            </a:r>
            <a:r>
              <a:rPr lang="en-US" sz="1800" kern="100" dirty="0" err="1">
                <a:effectLst/>
                <a:latin typeface="Avenir Next" panose="020B0503020202020204" pitchFamily="34" charset="0"/>
                <a:ea typeface="Calibri" panose="020F0502020204030204" pitchFamily="34" charset="0"/>
                <a:cs typeface="Arial" panose="020B0604020202020204" pitchFamily="34" charset="0"/>
              </a:rPr>
              <a:t>Enkhuizen</a:t>
            </a:r>
            <a:r>
              <a:rPr lang="en-US" sz="1800" kern="100" dirty="0">
                <a:effectLst/>
                <a:latin typeface="Avenir Next" panose="020B0503020202020204" pitchFamily="34" charset="0"/>
                <a:ea typeface="Calibri" panose="020F0502020204030204" pitchFamily="34" charset="0"/>
                <a:cs typeface="Arial" panose="020B0604020202020204" pitchFamily="34" charset="0"/>
              </a:rPr>
              <a:t> gained this distinction in no small part due to the activities of Groot’s own ancestors, who had been in the seed business for five generations.</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venir Next" panose="020B0503020202020204" pitchFamily="34" charset="0"/>
                <a:ea typeface="Times New Roman" panose="02020603050405020304" pitchFamily="18" charset="0"/>
                <a:cs typeface="Arial" panose="020B0604020202020204" pitchFamily="34" charset="0"/>
              </a:rPr>
              <a:t>After graduating from Erasmus University Rotterdam with a degree in business economics and serving two years as an officer in the Royal Dutch Army, Groot entered the family business </a:t>
            </a:r>
            <a:r>
              <a:rPr lang="en-US" sz="1800" b="1" dirty="0" err="1">
                <a:effectLst/>
                <a:latin typeface="Avenir Next" panose="020B0503020202020204" pitchFamily="34" charset="0"/>
                <a:ea typeface="Times New Roman" panose="02020603050405020304" pitchFamily="18" charset="0"/>
                <a:cs typeface="Arial" panose="020B0604020202020204" pitchFamily="34" charset="0"/>
              </a:rPr>
              <a:t>Sluis</a:t>
            </a:r>
            <a:r>
              <a:rPr lang="en-US" sz="1800" b="1" dirty="0">
                <a:effectLst/>
                <a:latin typeface="Avenir Next" panose="020B0503020202020204" pitchFamily="34" charset="0"/>
                <a:ea typeface="Times New Roman" panose="02020603050405020304" pitchFamily="18" charset="0"/>
                <a:cs typeface="Arial" panose="020B0604020202020204" pitchFamily="34" charset="0"/>
              </a:rPr>
              <a:t> &amp; Groot</a:t>
            </a:r>
            <a:r>
              <a:rPr lang="en-US" sz="1800" dirty="0">
                <a:effectLst/>
                <a:latin typeface="Avenir Next" panose="020B0503020202020204" pitchFamily="34" charset="0"/>
                <a:ea typeface="Times New Roman" panose="02020603050405020304" pitchFamily="18" charset="0"/>
                <a:cs typeface="Arial" panose="020B0604020202020204" pitchFamily="34" charset="0"/>
              </a:rPr>
              <a:t> in 1958 at his father’s urging.</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venir Next" panose="020B0503020202020204" pitchFamily="34" charset="0"/>
                <a:ea typeface="Times New Roman" panose="02020603050405020304" pitchFamily="18" charset="0"/>
                <a:cs typeface="Arial" panose="020B0604020202020204" pitchFamily="34" charset="0"/>
              </a:rPr>
              <a:t>One of his first assignments upon starting at </a:t>
            </a:r>
            <a:r>
              <a:rPr lang="en-US" sz="1800" dirty="0" err="1">
                <a:effectLst/>
                <a:latin typeface="Avenir Next" panose="020B0503020202020204" pitchFamily="34" charset="0"/>
                <a:ea typeface="Times New Roman" panose="02020603050405020304" pitchFamily="18" charset="0"/>
                <a:cs typeface="Arial" panose="020B0604020202020204" pitchFamily="34" charset="0"/>
              </a:rPr>
              <a:t>Sluis</a:t>
            </a:r>
            <a:r>
              <a:rPr lang="en-US" sz="1800" dirty="0">
                <a:effectLst/>
                <a:latin typeface="Avenir Next" panose="020B0503020202020204" pitchFamily="34" charset="0"/>
                <a:ea typeface="Times New Roman" panose="02020603050405020304" pitchFamily="18" charset="0"/>
                <a:cs typeface="Arial" panose="020B0604020202020204" pitchFamily="34" charset="0"/>
              </a:rPr>
              <a:t> &amp; Groot was a traineeship with Chicago-based Vaughan’s Seed Company, where he would learn more about the U.S. seed industry and practice his English.</a:t>
            </a:r>
            <a:endParaRPr lang="nl-NL" sz="1800" dirty="0">
              <a:effectLst/>
              <a:latin typeface="Times New Roman" panose="02020603050405020304" pitchFamily="18" charset="0"/>
              <a:ea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8</a:t>
            </a:fld>
            <a:endParaRPr lang="en-US"/>
          </a:p>
        </p:txBody>
      </p:sp>
    </p:spTree>
    <p:extLst>
      <p:ext uri="{BB962C8B-B14F-4D97-AF65-F5344CB8AC3E}">
        <p14:creationId xmlns:p14="http://schemas.microsoft.com/office/powerpoint/2010/main" val="1863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1" kern="100" dirty="0">
                <a:solidFill>
                  <a:srgbClr val="1F4E79"/>
                </a:solidFill>
                <a:effectLst/>
                <a:latin typeface="Avenir Next" panose="020B0503020202020204" pitchFamily="34" charset="0"/>
                <a:ea typeface="Calibri" panose="020F0502020204030204" pitchFamily="34" charset="0"/>
                <a:cs typeface="Times New Roman" panose="02020603050405020304" pitchFamily="18" charset="0"/>
              </a:rPr>
              <a:t>The revelation that started it all…</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Avenir Next" panose="020B0503020202020204" pitchFamily="34" charset="0"/>
                <a:ea typeface="Times New Roman" panose="02020603050405020304" pitchFamily="18" charset="0"/>
              </a:rPr>
              <a:t>In 1965, Groot went on his first business trip to Indonesia to arrange flower seed production for </a:t>
            </a:r>
            <a:r>
              <a:rPr lang="en-US" sz="1800" dirty="0" err="1">
                <a:solidFill>
                  <a:srgbClr val="000000"/>
                </a:solidFill>
                <a:effectLst/>
                <a:latin typeface="Avenir Next" panose="020B0503020202020204" pitchFamily="34" charset="0"/>
                <a:ea typeface="Times New Roman" panose="02020603050405020304" pitchFamily="18" charset="0"/>
              </a:rPr>
              <a:t>Sluis</a:t>
            </a:r>
            <a:r>
              <a:rPr lang="en-US" sz="1800" dirty="0">
                <a:solidFill>
                  <a:srgbClr val="000000"/>
                </a:solidFill>
                <a:effectLst/>
                <a:latin typeface="Avenir Next" panose="020B0503020202020204" pitchFamily="34" charset="0"/>
                <a:ea typeface="Times New Roman" panose="02020603050405020304" pitchFamily="18" charset="0"/>
              </a:rPr>
              <a:t> &amp; Groot. There in the highlands above Jakarta, he discovered a field planted with cabbages of a variety that his own company bred and distributed. Though this variety grew well and uniformly throughout Europe, in Indonesia it was producing fewer heads, many of them misshapen. The variety which had been bred to thrive in a temperate climate had fizzled in the tropics.</a:t>
            </a:r>
            <a:r>
              <a:rPr lang="en-US" sz="1800" dirty="0">
                <a:effectLst/>
                <a:latin typeface="Avenir Next" panose="020B0503020202020204" pitchFamily="34" charset="0"/>
                <a:ea typeface="Times New Roman" panose="02020603050405020304" pitchFamily="18" charset="0"/>
                <a:cs typeface="Arial" panose="020B0604020202020204" pitchFamily="34" charset="0"/>
              </a:rPr>
              <a:t> The thought struck him that here was a huge opportunity to introduce hybrid cabbage to the tropics.</a:t>
            </a:r>
            <a:r>
              <a:rPr lang="en-US" sz="1800" i="1" dirty="0">
                <a:effectLst/>
                <a:latin typeface="Avenir Next" panose="020B0503020202020204" pitchFamily="34" charset="0"/>
                <a:ea typeface="Times New Roman" panose="02020603050405020304" pitchFamily="18" charset="0"/>
                <a:cs typeface="Arial" panose="020B0604020202020204" pitchFamily="34" charset="0"/>
              </a:rPr>
              <a:t> </a:t>
            </a:r>
            <a:r>
              <a:rPr lang="en-US" sz="1800" dirty="0">
                <a:effectLst/>
                <a:latin typeface="Avenir Next" panose="020B0503020202020204" pitchFamily="34" charset="0"/>
                <a:ea typeface="Times New Roman" panose="02020603050405020304" pitchFamily="18" charset="0"/>
                <a:cs typeface="Arial" panose="020B0604020202020204" pitchFamily="34" charset="0"/>
              </a:rPr>
              <a:t>This idea would stick with him for sixteen years until he would finally find himself in a position to do something about it and transform the lives of millions of farmers in the process.</a:t>
            </a:r>
            <a:endParaRPr lang="nl-NL" sz="1800" dirty="0">
              <a:effectLst/>
              <a:latin typeface="Times New Roman" panose="02020603050405020304" pitchFamily="18" charset="0"/>
              <a:ea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10</a:t>
            </a:fld>
            <a:endParaRPr lang="en-US"/>
          </a:p>
        </p:txBody>
      </p:sp>
    </p:spTree>
    <p:extLst>
      <p:ext uri="{BB962C8B-B14F-4D97-AF65-F5344CB8AC3E}">
        <p14:creationId xmlns:p14="http://schemas.microsoft.com/office/powerpoint/2010/main" val="3090991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1" kern="100" dirty="0">
                <a:solidFill>
                  <a:srgbClr val="1F4E79"/>
                </a:solidFill>
                <a:effectLst/>
                <a:latin typeface="Avenir Next" panose="020B0503020202020204" pitchFamily="34" charset="0"/>
                <a:ea typeface="Calibri" panose="020F0502020204030204" pitchFamily="34" charset="0"/>
                <a:cs typeface="Times New Roman" panose="02020603050405020304" pitchFamily="18" charset="0"/>
              </a:rPr>
              <a:t>East meets West</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venir Next" panose="020B0503020202020204" pitchFamily="34" charset="0"/>
                <a:ea typeface="Times New Roman" panose="02020603050405020304" pitchFamily="18" charset="0"/>
                <a:cs typeface="Arial" panose="020B0604020202020204" pitchFamily="34" charset="0"/>
              </a:rPr>
              <a:t>Simon Groot founded </a:t>
            </a:r>
            <a:r>
              <a:rPr lang="en-US" sz="1800" b="1" dirty="0">
                <a:effectLst/>
                <a:latin typeface="Avenir Next" panose="020B0503020202020204" pitchFamily="34" charset="0"/>
                <a:ea typeface="Times New Roman" panose="02020603050405020304" pitchFamily="18" charset="0"/>
                <a:cs typeface="Arial" panose="020B0604020202020204" pitchFamily="34" charset="0"/>
              </a:rPr>
              <a:t>East-West Seed Company</a:t>
            </a:r>
            <a:r>
              <a:rPr lang="en-US" sz="1800" dirty="0">
                <a:effectLst/>
                <a:latin typeface="Avenir Next" panose="020B0503020202020204" pitchFamily="34" charset="0"/>
                <a:ea typeface="Times New Roman" panose="02020603050405020304" pitchFamily="18" charset="0"/>
                <a:cs typeface="Arial" panose="020B0604020202020204" pitchFamily="34" charset="0"/>
              </a:rPr>
              <a:t> in 1982 in the Philippines with the idea that a good vegetable seed could change the lives of the poor. Having observed the many challenges facing poverty-stricken smallholder farmers in Southeast Asia, Groot set out to establish the first market-oriented vegetable seeds breeding company with smallholders as the main client base.</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venir Next" panose="020B0503020202020204" pitchFamily="34" charset="0"/>
                <a:ea typeface="Times New Roman" panose="02020603050405020304" pitchFamily="18" charset="0"/>
                <a:cs typeface="Times New Roman" panose="02020603050405020304" pitchFamily="18" charset="0"/>
              </a:rPr>
              <a:t>After years of dedicated research and development with business partner </a:t>
            </a:r>
            <a:r>
              <a:rPr lang="en-US" sz="1800" b="1" dirty="0">
                <a:effectLst/>
                <a:latin typeface="Avenir Next" panose="020B0503020202020204" pitchFamily="34" charset="0"/>
                <a:ea typeface="Times New Roman" panose="02020603050405020304" pitchFamily="18" charset="0"/>
                <a:cs typeface="Times New Roman" panose="02020603050405020304" pitchFamily="18" charset="0"/>
              </a:rPr>
              <a:t>Benito Domingo</a:t>
            </a:r>
            <a:r>
              <a:rPr lang="en-US" sz="1800" dirty="0">
                <a:effectLst/>
                <a:latin typeface="Avenir Next" panose="020B0503020202020204" pitchFamily="34" charset="0"/>
                <a:ea typeface="Times New Roman" panose="02020603050405020304" pitchFamily="18" charset="0"/>
                <a:cs typeface="Times New Roman" panose="02020603050405020304" pitchFamily="18" charset="0"/>
              </a:rPr>
              <a:t>, Simon Groot introduced the first locally developed commercial vegetable hybrids in tropical Asia. These varieties were fast-growing, high-yielding and resistant to local diseases and stresses. Simon Groot also realized that in order for farmers to maximize the value of these high-quality seeds, they needed training on improved vegetable cultivation.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76FE3630-33C1-054B-9814-DACBEAA2A736}" type="slidenum">
              <a:rPr lang="en-US" smtClean="0"/>
              <a:t>11</a:t>
            </a:fld>
            <a:endParaRPr lang="en-US"/>
          </a:p>
        </p:txBody>
      </p:sp>
    </p:spTree>
    <p:extLst>
      <p:ext uri="{BB962C8B-B14F-4D97-AF65-F5344CB8AC3E}">
        <p14:creationId xmlns:p14="http://schemas.microsoft.com/office/powerpoint/2010/main" val="3538841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2EE82-2B06-7CEF-1877-E91FDEAF640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506D8E3-F971-1B1C-E010-FE2548DAF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0DFC6F8-50FB-BD31-7960-C62BB51AF5FC}"/>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5" name="Tijdelijke aanduiding voor voettekst 4">
            <a:extLst>
              <a:ext uri="{FF2B5EF4-FFF2-40B4-BE49-F238E27FC236}">
                <a16:creationId xmlns:a16="http://schemas.microsoft.com/office/drawing/2014/main" id="{4726DB5F-F456-0143-518C-76A054A0EE2F}"/>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5A8355B9-E52C-DD76-7E31-D2F7024AD22E}"/>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3321422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4EB7F-E9AB-3972-E9C8-7EBB53A22A0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A500CF9-FE9C-0150-4C3F-8AA02A62BDC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AEA2061-D298-E570-5B2E-18B17521EE0E}"/>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5" name="Tijdelijke aanduiding voor voettekst 4">
            <a:extLst>
              <a:ext uri="{FF2B5EF4-FFF2-40B4-BE49-F238E27FC236}">
                <a16:creationId xmlns:a16="http://schemas.microsoft.com/office/drawing/2014/main" id="{F29F30E4-67E4-72D5-E727-F80B2BB5374D}"/>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31572DA1-A149-B470-2753-ACC6E58F3DD9}"/>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41424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2B5EC5A-3294-8BD6-4724-F204A21CFAB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A2987BC-4271-CC69-93AF-141F51343FE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DB8018-2A99-0658-4E5E-AC9A06324E58}"/>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5" name="Tijdelijke aanduiding voor voettekst 4">
            <a:extLst>
              <a:ext uri="{FF2B5EF4-FFF2-40B4-BE49-F238E27FC236}">
                <a16:creationId xmlns:a16="http://schemas.microsoft.com/office/drawing/2014/main" id="{73C28926-1FC1-0AF4-EB79-2C3AEAC47733}"/>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9E287CB6-E2D5-6056-A08E-B005D272935E}"/>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209567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6629AA-0D86-60D0-FE54-C6D1F5B8C72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BB095B5-010C-FF3A-BA55-CDB9530793C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711520-115B-F926-AE74-51174F5CF0CC}"/>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5" name="Tijdelijke aanduiding voor voettekst 4">
            <a:extLst>
              <a:ext uri="{FF2B5EF4-FFF2-40B4-BE49-F238E27FC236}">
                <a16:creationId xmlns:a16="http://schemas.microsoft.com/office/drawing/2014/main" id="{CE151419-DF35-08CC-C427-B8F089A5366D}"/>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9139ED98-18C2-1715-BEA6-6ADE1AAAEA34}"/>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1827971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971A1-C105-9596-2ED4-7705B5B167A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72ECDF5-D74A-7C77-DA28-5C7A45D0A0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CEE4811-2D3F-69CC-B1AA-24FAF2573916}"/>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5" name="Tijdelijke aanduiding voor voettekst 4">
            <a:extLst>
              <a:ext uri="{FF2B5EF4-FFF2-40B4-BE49-F238E27FC236}">
                <a16:creationId xmlns:a16="http://schemas.microsoft.com/office/drawing/2014/main" id="{099A06B2-3DA7-90BC-5256-1E7D6EB170B3}"/>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507BF4FE-1413-0CC5-ABE2-D9CEEF608CB6}"/>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269753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878E1-0D00-6F0B-2B69-9F569CAEA8E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8C2EB8-5F0C-50E7-FDDA-27ECB8A8BF5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1D84DB2-51F2-AFA9-1DB4-8DD6095D3B5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09FFD31-7787-38BA-F487-3B7E3E377D5E}"/>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6" name="Tijdelijke aanduiding voor voettekst 5">
            <a:extLst>
              <a:ext uri="{FF2B5EF4-FFF2-40B4-BE49-F238E27FC236}">
                <a16:creationId xmlns:a16="http://schemas.microsoft.com/office/drawing/2014/main" id="{B6F94102-AF79-2E76-6619-4C80FBFE5AE9}"/>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439B8307-7ADF-C69B-72DA-4F2988ED9651}"/>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41288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D1685-894B-844A-62BF-127449DEEB7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3113F0E-5858-14F4-7E39-9013C83A8D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0709E66-C41E-3205-2F96-24357FCC712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58D9FE3-72D5-26AB-6D3D-F92D38941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6E6195E-38D0-AF21-BA40-7E698A2A7BA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9F62B4F-BB42-3823-925C-E2571EF29046}"/>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8" name="Tijdelijke aanduiding voor voettekst 7">
            <a:extLst>
              <a:ext uri="{FF2B5EF4-FFF2-40B4-BE49-F238E27FC236}">
                <a16:creationId xmlns:a16="http://schemas.microsoft.com/office/drawing/2014/main" id="{F968BEFD-D9CA-EE34-6FE5-E43E32A5E70A}"/>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9DBF3FA7-F68F-3B31-D748-35C42BF09D51}"/>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103093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220CCA-D03B-F1F2-A2E3-B33AC58E316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B20BAC4-0791-CFCA-FAED-E6F81D0FB52F}"/>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4" name="Tijdelijke aanduiding voor voettekst 3">
            <a:extLst>
              <a:ext uri="{FF2B5EF4-FFF2-40B4-BE49-F238E27FC236}">
                <a16:creationId xmlns:a16="http://schemas.microsoft.com/office/drawing/2014/main" id="{2E13C366-2583-EFE4-6FC4-2AC6C5217598}"/>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0A520623-7064-997D-13E0-BE9EA39FC173}"/>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69641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5477B49-38DE-5652-F651-5EB2E72F9842}"/>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3" name="Tijdelijke aanduiding voor voettekst 2">
            <a:extLst>
              <a:ext uri="{FF2B5EF4-FFF2-40B4-BE49-F238E27FC236}">
                <a16:creationId xmlns:a16="http://schemas.microsoft.com/office/drawing/2014/main" id="{F6B7C0E5-DAE6-F046-FBF7-F17A90D5D04C}"/>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AE881E01-D234-A87E-77D8-313B9BC79210}"/>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2148284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9016E1-D0F1-FCCD-81F4-46F58722BE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C1CF6DC-CA4B-BFCE-2E7A-64620CACD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5D979FE-08A8-D494-CD16-051F03759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6AC35ED-9FC0-7CAE-DBD2-91DF9A06FA84}"/>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6" name="Tijdelijke aanduiding voor voettekst 5">
            <a:extLst>
              <a:ext uri="{FF2B5EF4-FFF2-40B4-BE49-F238E27FC236}">
                <a16:creationId xmlns:a16="http://schemas.microsoft.com/office/drawing/2014/main" id="{C508020D-F094-F425-A09A-0ACC95ACD61D}"/>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DA2F3280-C2A2-56F2-3309-F0B0678C9A67}"/>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31677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50991-AF7E-22D5-B1A9-DEBB67B771E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4393B9C-DD34-AC08-2B41-47E8985EB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88FDD1C-E299-68E7-BCF8-826A429AE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581CE72-4102-4899-11D3-829472F8053F}"/>
              </a:ext>
            </a:extLst>
          </p:cNvPr>
          <p:cNvSpPr>
            <a:spLocks noGrp="1"/>
          </p:cNvSpPr>
          <p:nvPr>
            <p:ph type="dt" sz="half" idx="10"/>
          </p:nvPr>
        </p:nvSpPr>
        <p:spPr/>
        <p:txBody>
          <a:bodyPr/>
          <a:lstStyle/>
          <a:p>
            <a:fld id="{72345051-2045-45DA-935E-2E3CA1A69ADC}" type="datetimeFigureOut">
              <a:rPr lang="en-US" smtClean="0"/>
              <a:t>11/8/24</a:t>
            </a:fld>
            <a:endParaRPr lang="en-US" dirty="0"/>
          </a:p>
        </p:txBody>
      </p:sp>
      <p:sp>
        <p:nvSpPr>
          <p:cNvPr id="6" name="Tijdelijke aanduiding voor voettekst 5">
            <a:extLst>
              <a:ext uri="{FF2B5EF4-FFF2-40B4-BE49-F238E27FC236}">
                <a16:creationId xmlns:a16="http://schemas.microsoft.com/office/drawing/2014/main" id="{419BEFE3-091C-3CD2-003E-D9FA8A218D35}"/>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0B925EC2-F47E-A697-FEB2-7FC4DF538A73}"/>
              </a:ext>
            </a:extLst>
          </p:cNvPr>
          <p:cNvSpPr>
            <a:spLocks noGrp="1"/>
          </p:cNvSpPr>
          <p:nvPr>
            <p:ph type="sldNum" sz="quarter" idx="12"/>
          </p:nvPr>
        </p:nvSpPr>
        <p:spPr/>
        <p:txBody>
          <a:bodyPr/>
          <a:lstStyle/>
          <a:p>
            <a:fld id="{A7CD31F4-64FA-4BA0-9498-67783267A8C8}" type="slidenum">
              <a:rPr lang="en-US" smtClean="0"/>
              <a:t>‹nr.›</a:t>
            </a:fld>
            <a:endParaRPr lang="en-US" dirty="0"/>
          </a:p>
        </p:txBody>
      </p:sp>
    </p:spTree>
    <p:extLst>
      <p:ext uri="{BB962C8B-B14F-4D97-AF65-F5344CB8AC3E}">
        <p14:creationId xmlns:p14="http://schemas.microsoft.com/office/powerpoint/2010/main" val="293180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6B05E12-907A-F171-E2EF-A2DD30EB32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2F122E3-CDB6-C31F-E37A-372E10A33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925DCD4-D7B0-801F-704C-AA6AF2ACD6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11/8/24</a:t>
            </a:fld>
            <a:endParaRPr lang="en-US" dirty="0"/>
          </a:p>
        </p:txBody>
      </p:sp>
      <p:sp>
        <p:nvSpPr>
          <p:cNvPr id="5" name="Tijdelijke aanduiding voor voettekst 4">
            <a:extLst>
              <a:ext uri="{FF2B5EF4-FFF2-40B4-BE49-F238E27FC236}">
                <a16:creationId xmlns:a16="http://schemas.microsoft.com/office/drawing/2014/main" id="{EBA593E5-65EE-C92F-4C33-DBDA5DC6AE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867DB153-2009-37E9-DB7A-E51E77A15B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‹nr.›</a:t>
            </a:fld>
            <a:endParaRPr lang="en-US" dirty="0"/>
          </a:p>
        </p:txBody>
      </p:sp>
    </p:spTree>
    <p:extLst>
      <p:ext uri="{BB962C8B-B14F-4D97-AF65-F5344CB8AC3E}">
        <p14:creationId xmlns:p14="http://schemas.microsoft.com/office/powerpoint/2010/main" val="23211772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jV7RraoZ5jo?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m_k9ym3pzRE?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Cz0W8l9CgIA?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vV-JyBT3_mA?start=22&amp;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CuwuXnmFD0A?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D4F41-D9D6-7026-B451-84BF604A0D44}"/>
              </a:ext>
            </a:extLst>
          </p:cNvPr>
          <p:cNvSpPr>
            <a:spLocks noGrp="1"/>
          </p:cNvSpPr>
          <p:nvPr>
            <p:ph type="ctrTitle"/>
          </p:nvPr>
        </p:nvSpPr>
        <p:spPr>
          <a:xfrm>
            <a:off x="772457" y="2394966"/>
            <a:ext cx="6992909" cy="775845"/>
          </a:xfrm>
        </p:spPr>
        <p:txBody>
          <a:bodyPr anchor="b">
            <a:normAutofit/>
          </a:bodyPr>
          <a:lstStyle/>
          <a:p>
            <a:r>
              <a:rPr lang="en-GB" sz="3600" b="1" dirty="0">
                <a:solidFill>
                  <a:srgbClr val="17588C"/>
                </a:solidFill>
                <a:latin typeface="Arial" panose="020B0604020202020204" pitchFamily="34" charset="0"/>
                <a:cs typeface="Arial" panose="020B0604020202020204" pitchFamily="34" charset="0"/>
              </a:rPr>
              <a:t>Laureate lessons</a:t>
            </a:r>
          </a:p>
        </p:txBody>
      </p:sp>
      <p:sp>
        <p:nvSpPr>
          <p:cNvPr id="3" name="Ondertitel 2">
            <a:extLst>
              <a:ext uri="{FF2B5EF4-FFF2-40B4-BE49-F238E27FC236}">
                <a16:creationId xmlns:a16="http://schemas.microsoft.com/office/drawing/2014/main" id="{0B0C7C58-7814-1767-2989-9035059F2105}"/>
              </a:ext>
            </a:extLst>
          </p:cNvPr>
          <p:cNvSpPr>
            <a:spLocks noGrp="1"/>
          </p:cNvSpPr>
          <p:nvPr>
            <p:ph type="subTitle" idx="1"/>
          </p:nvPr>
        </p:nvSpPr>
        <p:spPr>
          <a:xfrm>
            <a:off x="486347" y="3423054"/>
            <a:ext cx="7672915" cy="2570306"/>
          </a:xfrm>
        </p:spPr>
        <p:txBody>
          <a:bodyPr anchor="ctr">
            <a:noAutofit/>
          </a:bodyPr>
          <a:lstStyle/>
          <a:p>
            <a:r>
              <a:rPr lang="en-GB" sz="4000" b="1" dirty="0">
                <a:solidFill>
                  <a:srgbClr val="17588C"/>
                </a:solidFill>
                <a:latin typeface="Arial" panose="020B0604020202020204" pitchFamily="34" charset="0"/>
                <a:cs typeface="Arial" panose="020B0604020202020204" pitchFamily="34" charset="0"/>
              </a:rPr>
              <a:t>2019: Simon Groot</a:t>
            </a:r>
          </a:p>
          <a:p>
            <a:r>
              <a:rPr lang="en-GB" b="0" i="0" u="none" strike="noStrike" dirty="0">
                <a:solidFill>
                  <a:srgbClr val="17588C"/>
                </a:solidFill>
                <a:effectLst/>
                <a:latin typeface="Arial" panose="020B0604020202020204" pitchFamily="34" charset="0"/>
                <a:cs typeface="Arial" panose="020B0604020202020204" pitchFamily="34" charset="0"/>
              </a:rPr>
              <a:t>Improving and developing the vegetable seed industry in tropical countries to bring higher quality seeds to smallholder farmers. </a:t>
            </a:r>
            <a:endParaRPr lang="en-GB" dirty="0">
              <a:solidFill>
                <a:srgbClr val="17588C"/>
              </a:solidFill>
              <a:latin typeface="Arial" panose="020B0604020202020204" pitchFamily="34" charset="0"/>
              <a:cs typeface="Arial" panose="020B0604020202020204" pitchFamily="34" charset="0"/>
            </a:endParaRPr>
          </a:p>
        </p:txBody>
      </p:sp>
      <p:pic>
        <p:nvPicPr>
          <p:cNvPr id="7" name="Afbeelding 6" descr="Afbeelding met tekst, schermopname, Lettertype, logo&#10;&#10;Automatisch gegenereerde beschrijving">
            <a:extLst>
              <a:ext uri="{FF2B5EF4-FFF2-40B4-BE49-F238E27FC236}">
                <a16:creationId xmlns:a16="http://schemas.microsoft.com/office/drawing/2014/main" id="{6BE4B713-1706-5AF3-F48F-0EB8C5898419}"/>
              </a:ext>
            </a:extLst>
          </p:cNvPr>
          <p:cNvPicPr>
            <a:picLocks noChangeAspect="1"/>
          </p:cNvPicPr>
          <p:nvPr/>
        </p:nvPicPr>
        <p:blipFill>
          <a:blip r:embed="rId3"/>
          <a:stretch>
            <a:fillRect/>
          </a:stretch>
        </p:blipFill>
        <p:spPr>
          <a:xfrm>
            <a:off x="-33553" y="14435"/>
            <a:ext cx="12252774" cy="2358657"/>
          </a:xfrm>
          <a:prstGeom prst="rect">
            <a:avLst/>
          </a:prstGeom>
        </p:spPr>
      </p:pic>
      <p:pic>
        <p:nvPicPr>
          <p:cNvPr id="4" name="Afbeelding 3" descr="Afbeelding met persoon, kleding, plant, buitenshuis&#10;&#10;Automatisch gegenereerde beschrijving">
            <a:extLst>
              <a:ext uri="{FF2B5EF4-FFF2-40B4-BE49-F238E27FC236}">
                <a16:creationId xmlns:a16="http://schemas.microsoft.com/office/drawing/2014/main" id="{23DA42F9-6EAF-483A-5BCC-E63E98150A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9771" y="2352692"/>
            <a:ext cx="3539450" cy="4521006"/>
          </a:xfrm>
          <a:prstGeom prst="rect">
            <a:avLst/>
          </a:prstGeom>
        </p:spPr>
      </p:pic>
      <p:sp>
        <p:nvSpPr>
          <p:cNvPr id="5" name="Tekstvak 4">
            <a:extLst>
              <a:ext uri="{FF2B5EF4-FFF2-40B4-BE49-F238E27FC236}">
                <a16:creationId xmlns:a16="http://schemas.microsoft.com/office/drawing/2014/main" id="{A2AAA1B0-3ED8-7EAD-32DA-64E34F0474D6}"/>
              </a:ext>
            </a:extLst>
          </p:cNvPr>
          <p:cNvSpPr txBox="1"/>
          <p:nvPr/>
        </p:nvSpPr>
        <p:spPr>
          <a:xfrm>
            <a:off x="167269" y="6461462"/>
            <a:ext cx="5737772" cy="246221"/>
          </a:xfrm>
          <a:prstGeom prst="rect">
            <a:avLst/>
          </a:prstGeom>
          <a:noFill/>
        </p:spPr>
        <p:txBody>
          <a:bodyPr wrap="square" rtlCol="0">
            <a:spAutoFit/>
          </a:bodyPr>
          <a:lstStyle/>
          <a:p>
            <a:r>
              <a:rPr lang="en-US" sz="1000" dirty="0"/>
              <a:t>©</a:t>
            </a:r>
            <a:r>
              <a:rPr lang="nl-NL" sz="1000" b="0" i="0" u="none" strike="noStrike" dirty="0">
                <a:solidFill>
                  <a:srgbClr val="44546A"/>
                </a:solidFill>
                <a:effectLst/>
                <a:latin typeface="Verdana" panose="020B0604030504040204" pitchFamily="34" charset="0"/>
              </a:rPr>
              <a:t>Greetje Kranenburg, Stimuleer - in cooperation with Wageningen Youth Institute</a:t>
            </a:r>
            <a:endParaRPr lang="en-US" sz="1000" dirty="0"/>
          </a:p>
        </p:txBody>
      </p:sp>
    </p:spTree>
    <p:extLst>
      <p:ext uri="{BB962C8B-B14F-4D97-AF65-F5344CB8AC3E}">
        <p14:creationId xmlns:p14="http://schemas.microsoft.com/office/powerpoint/2010/main" val="3557557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AE67913-F7B0-4C0C-107B-649039107A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038225"/>
            <a:ext cx="5173134" cy="581977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ijdelijke aanduiding voor inhoud 2">
            <a:extLst>
              <a:ext uri="{FF2B5EF4-FFF2-40B4-BE49-F238E27FC236}">
                <a16:creationId xmlns:a16="http://schemas.microsoft.com/office/drawing/2014/main" id="{B818A857-0B7F-D1A9-C06D-BBF7E71ED8EF}"/>
              </a:ext>
            </a:extLst>
          </p:cNvPr>
          <p:cNvSpPr>
            <a:spLocks noGrp="1"/>
          </p:cNvSpPr>
          <p:nvPr>
            <p:ph idx="1"/>
          </p:nvPr>
        </p:nvSpPr>
        <p:spPr>
          <a:xfrm>
            <a:off x="5782733" y="1305601"/>
            <a:ext cx="6014525" cy="5261453"/>
          </a:xfrm>
        </p:spPr>
        <p:txBody>
          <a:bodyPr>
            <a:normAutofit/>
          </a:bodyPr>
          <a:lstStyle/>
          <a:p>
            <a:pPr marL="0" indent="0">
              <a:buNone/>
            </a:pPr>
            <a:r>
              <a:rPr lang="en-US" b="1" dirty="0">
                <a:solidFill>
                  <a:srgbClr val="17588C"/>
                </a:solidFill>
                <a:latin typeface="Arial" panose="020B0604020202020204" pitchFamily="34" charset="0"/>
                <a:cs typeface="Arial" panose="020B0604020202020204" pitchFamily="34" charset="0"/>
              </a:rPr>
              <a:t>The revelation that started it all…</a:t>
            </a:r>
          </a:p>
          <a:p>
            <a:pPr>
              <a:lnSpc>
                <a:spcPct val="120000"/>
              </a:lnSpc>
            </a:pPr>
            <a:r>
              <a:rPr lang="en-US" sz="2400" b="0" i="0" u="none" strike="noStrike" dirty="0">
                <a:solidFill>
                  <a:srgbClr val="17588C"/>
                </a:solidFill>
                <a:effectLst/>
                <a:latin typeface="Avenir Next" panose="020B0503020202020204" pitchFamily="34" charset="0"/>
              </a:rPr>
              <a:t>1965</a:t>
            </a:r>
            <a:r>
              <a:rPr lang="en-US" sz="2400" dirty="0">
                <a:solidFill>
                  <a:srgbClr val="17588C"/>
                </a:solidFill>
                <a:latin typeface="Avenir Next" panose="020B0503020202020204" pitchFamily="34" charset="0"/>
              </a:rPr>
              <a:t> , </a:t>
            </a:r>
            <a:r>
              <a:rPr lang="en-US" sz="2400" b="0" i="0" u="none" strike="noStrike" dirty="0">
                <a:solidFill>
                  <a:srgbClr val="17588C"/>
                </a:solidFill>
                <a:effectLst/>
                <a:latin typeface="Avenir Next" panose="020B0503020202020204" pitchFamily="34" charset="0"/>
              </a:rPr>
              <a:t>highlands Jakarta</a:t>
            </a:r>
          </a:p>
          <a:p>
            <a:pPr>
              <a:lnSpc>
                <a:spcPct val="120000"/>
              </a:lnSpc>
            </a:pPr>
            <a:r>
              <a:rPr lang="en-US" sz="2400" dirty="0">
                <a:solidFill>
                  <a:srgbClr val="17588C"/>
                </a:solidFill>
                <a:latin typeface="Avenir Next" panose="020B0503020202020204" pitchFamily="34" charset="0"/>
              </a:rPr>
              <a:t>F</a:t>
            </a:r>
            <a:r>
              <a:rPr lang="en-US" sz="2400" b="0" i="0" u="none" strike="noStrike" dirty="0">
                <a:solidFill>
                  <a:srgbClr val="17588C"/>
                </a:solidFill>
                <a:effectLst/>
                <a:latin typeface="Avenir Next" panose="020B0503020202020204" pitchFamily="34" charset="0"/>
              </a:rPr>
              <a:t>ield planted with cabbages of a variety that </a:t>
            </a:r>
            <a:r>
              <a:rPr lang="en-US" sz="2400" b="0" i="0" u="none" strike="noStrike" dirty="0" err="1">
                <a:solidFill>
                  <a:srgbClr val="17588C"/>
                </a:solidFill>
                <a:effectLst/>
                <a:latin typeface="Avenir Next" panose="020B0503020202020204" pitchFamily="34" charset="0"/>
              </a:rPr>
              <a:t>Sluis</a:t>
            </a:r>
            <a:r>
              <a:rPr lang="en-US" sz="2400" b="0" i="0" u="none" strike="noStrike" dirty="0">
                <a:solidFill>
                  <a:srgbClr val="17588C"/>
                </a:solidFill>
                <a:effectLst/>
                <a:latin typeface="Avenir Next" panose="020B0503020202020204" pitchFamily="34" charset="0"/>
              </a:rPr>
              <a:t> &amp; Groot bred and distributed. </a:t>
            </a:r>
          </a:p>
          <a:p>
            <a:pPr>
              <a:lnSpc>
                <a:spcPct val="120000"/>
              </a:lnSpc>
            </a:pPr>
            <a:r>
              <a:rPr lang="en-US" sz="2400" dirty="0">
                <a:solidFill>
                  <a:srgbClr val="17588C"/>
                </a:solidFill>
                <a:latin typeface="Avenir Next" panose="020B0503020202020204" pitchFamily="34" charset="0"/>
              </a:rPr>
              <a:t>In </a:t>
            </a:r>
            <a:r>
              <a:rPr lang="en-US" sz="2400" b="0" i="0" u="none" strike="noStrike" dirty="0">
                <a:solidFill>
                  <a:srgbClr val="17588C"/>
                </a:solidFill>
                <a:effectLst/>
                <a:latin typeface="Avenir Next" panose="020B0503020202020204" pitchFamily="34" charset="0"/>
              </a:rPr>
              <a:t>Europe this variety grew well and uniformly</a:t>
            </a:r>
          </a:p>
          <a:p>
            <a:pPr>
              <a:lnSpc>
                <a:spcPct val="120000"/>
              </a:lnSpc>
            </a:pPr>
            <a:r>
              <a:rPr lang="en-US" sz="2400" b="0" i="0" u="none" strike="noStrike" dirty="0">
                <a:solidFill>
                  <a:srgbClr val="17588C"/>
                </a:solidFill>
                <a:effectLst/>
                <a:latin typeface="Avenir Next" panose="020B0503020202020204" pitchFamily="34" charset="0"/>
              </a:rPr>
              <a:t>In Indonesia it was producing fewer heads, many of them misshapen. </a:t>
            </a:r>
            <a:endParaRPr lang="en-US" sz="2400" dirty="0">
              <a:solidFill>
                <a:srgbClr val="17588C"/>
              </a:solidFill>
              <a:latin typeface="Avenir Next" panose="020B0503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899942D8-0B38-475E-9BFA-BCCB86C0C7AD}"/>
              </a:ext>
            </a:extLst>
          </p:cNvPr>
          <p:cNvPicPr>
            <a:picLocks noChangeAspect="1"/>
          </p:cNvPicPr>
          <p:nvPr/>
        </p:nvPicPr>
        <p:blipFill>
          <a:blip r:embed="rId4"/>
          <a:stretch>
            <a:fillRect/>
          </a:stretch>
        </p:blipFill>
        <p:spPr>
          <a:xfrm>
            <a:off x="0" y="0"/>
            <a:ext cx="12192000" cy="1038225"/>
          </a:xfrm>
          <a:prstGeom prst="rect">
            <a:avLst/>
          </a:prstGeom>
        </p:spPr>
      </p:pic>
    </p:spTree>
    <p:extLst>
      <p:ext uri="{BB962C8B-B14F-4D97-AF65-F5344CB8AC3E}">
        <p14:creationId xmlns:p14="http://schemas.microsoft.com/office/powerpoint/2010/main" val="3132172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99942D8-0B38-475E-9BFA-BCCB86C0C7AD}"/>
              </a:ext>
            </a:extLst>
          </p:cNvPr>
          <p:cNvPicPr>
            <a:picLocks noChangeAspect="1"/>
          </p:cNvPicPr>
          <p:nvPr/>
        </p:nvPicPr>
        <p:blipFill>
          <a:blip r:embed="rId3"/>
          <a:stretch>
            <a:fillRect/>
          </a:stretch>
        </p:blipFill>
        <p:spPr>
          <a:xfrm>
            <a:off x="0" y="0"/>
            <a:ext cx="12192000" cy="1038225"/>
          </a:xfrm>
          <a:prstGeom prst="rect">
            <a:avLst/>
          </a:prstGeom>
        </p:spPr>
      </p:pic>
      <p:pic>
        <p:nvPicPr>
          <p:cNvPr id="2" name="Afbeelding 1" descr="Afbeelding met symbool, Lettertype, Graphics&#10;&#10;Automatisch gegenereerde beschrijving">
            <a:extLst>
              <a:ext uri="{FF2B5EF4-FFF2-40B4-BE49-F238E27FC236}">
                <a16:creationId xmlns:a16="http://schemas.microsoft.com/office/drawing/2014/main" id="{3AD67E1E-9713-CF7C-080F-DEC3FB4CDB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631" y="1327342"/>
            <a:ext cx="4430378" cy="3015955"/>
          </a:xfrm>
          <a:prstGeom prst="rect">
            <a:avLst/>
          </a:prstGeom>
        </p:spPr>
      </p:pic>
      <p:pic>
        <p:nvPicPr>
          <p:cNvPr id="4" name="Afbeelding 3" descr="Afbeelding met persoon, nagel, hand, gebruiken&#10;&#10;Automatisch gegenereerde beschrijving">
            <a:extLst>
              <a:ext uri="{FF2B5EF4-FFF2-40B4-BE49-F238E27FC236}">
                <a16:creationId xmlns:a16="http://schemas.microsoft.com/office/drawing/2014/main" id="{33445D5E-617B-2F28-004D-04A4D2B7A6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9631" y="4407309"/>
            <a:ext cx="4430379" cy="2246697"/>
          </a:xfrm>
          <a:prstGeom prst="rect">
            <a:avLst/>
          </a:prstGeom>
        </p:spPr>
      </p:pic>
      <p:sp>
        <p:nvSpPr>
          <p:cNvPr id="17" name="Tijdelijke aanduiding voor inhoud 2">
            <a:extLst>
              <a:ext uri="{FF2B5EF4-FFF2-40B4-BE49-F238E27FC236}">
                <a16:creationId xmlns:a16="http://schemas.microsoft.com/office/drawing/2014/main" id="{F7D0EDF1-A4FD-FC18-B187-56497291447B}"/>
              </a:ext>
            </a:extLst>
          </p:cNvPr>
          <p:cNvSpPr>
            <a:spLocks noGrp="1"/>
          </p:cNvSpPr>
          <p:nvPr>
            <p:ph idx="1"/>
          </p:nvPr>
        </p:nvSpPr>
        <p:spPr>
          <a:xfrm>
            <a:off x="5782734" y="1305602"/>
            <a:ext cx="5799666" cy="5285022"/>
          </a:xfrm>
        </p:spPr>
        <p:txBody>
          <a:bodyPr>
            <a:normAutofit/>
          </a:bodyPr>
          <a:lstStyle/>
          <a:p>
            <a:pPr marL="0" indent="0">
              <a:buNone/>
            </a:pPr>
            <a:r>
              <a:rPr lang="en-US" b="1" dirty="0">
                <a:solidFill>
                  <a:srgbClr val="17588C"/>
                </a:solidFill>
                <a:latin typeface="Arial" panose="020B0604020202020204" pitchFamily="34" charset="0"/>
                <a:cs typeface="Arial" panose="020B0604020202020204" pitchFamily="34" charset="0"/>
              </a:rPr>
              <a:t>East meets west</a:t>
            </a:r>
          </a:p>
          <a:p>
            <a:pPr algn="l">
              <a:lnSpc>
                <a:spcPct val="110000"/>
              </a:lnSpc>
            </a:pPr>
            <a:r>
              <a:rPr lang="en-US" sz="2400" b="0" i="0" u="none" strike="noStrike" dirty="0">
                <a:solidFill>
                  <a:srgbClr val="17588C"/>
                </a:solidFill>
                <a:effectLst/>
                <a:latin typeface="Avenir Next" panose="020B0503020202020204" pitchFamily="34" charset="0"/>
              </a:rPr>
              <a:t>1982, Philippines</a:t>
            </a:r>
          </a:p>
          <a:p>
            <a:pPr algn="l">
              <a:lnSpc>
                <a:spcPct val="110000"/>
              </a:lnSpc>
            </a:pPr>
            <a:r>
              <a:rPr lang="en-US" sz="2400" dirty="0">
                <a:solidFill>
                  <a:srgbClr val="17588C"/>
                </a:solidFill>
                <a:latin typeface="Avenir Next" panose="020B0503020202020204" pitchFamily="34" charset="0"/>
              </a:rPr>
              <a:t>Idea: good vegetable seeds can change the life of the poor</a:t>
            </a:r>
          </a:p>
          <a:p>
            <a:pPr algn="l">
              <a:lnSpc>
                <a:spcPct val="110000"/>
              </a:lnSpc>
            </a:pPr>
            <a:r>
              <a:rPr lang="en-US" sz="2400" dirty="0">
                <a:solidFill>
                  <a:srgbClr val="17588C"/>
                </a:solidFill>
                <a:latin typeface="Avenir Next" panose="020B0503020202020204" pitchFamily="34" charset="0"/>
              </a:rPr>
              <a:t>Goal: </a:t>
            </a:r>
            <a:r>
              <a:rPr lang="en-US" sz="2400" dirty="0">
                <a:solidFill>
                  <a:srgbClr val="17588C"/>
                </a:solidFill>
                <a:effectLst/>
                <a:latin typeface="Avenir Next" panose="020B0503020202020204" pitchFamily="34" charset="0"/>
                <a:ea typeface="Calibri" panose="020F0502020204030204" pitchFamily="34" charset="0"/>
                <a:cs typeface="Arial" panose="020B0604020202020204" pitchFamily="34" charset="0"/>
              </a:rPr>
              <a:t>market-oriented vegetable seeds breeding company with smallholders as the main client base</a:t>
            </a:r>
            <a:r>
              <a:rPr lang="nl-NL" sz="2400" dirty="0">
                <a:solidFill>
                  <a:srgbClr val="17588C"/>
                </a:solidFill>
                <a:effectLst/>
                <a:latin typeface="Avenir Next" panose="020B0503020202020204" pitchFamily="34" charset="0"/>
              </a:rPr>
              <a:t> </a:t>
            </a:r>
            <a:endParaRPr lang="en-US" sz="2400" b="0" i="0" u="none" strike="noStrike" dirty="0">
              <a:solidFill>
                <a:srgbClr val="17588C"/>
              </a:solidFill>
              <a:effectLst/>
              <a:latin typeface="Avenir Next" panose="020B0503020202020204" pitchFamily="34" charset="0"/>
            </a:endParaRPr>
          </a:p>
          <a:p>
            <a:pPr algn="l">
              <a:lnSpc>
                <a:spcPct val="110000"/>
              </a:lnSpc>
            </a:pPr>
            <a:r>
              <a:rPr lang="en-US" sz="2400" dirty="0">
                <a:solidFill>
                  <a:srgbClr val="17588C"/>
                </a:solidFill>
                <a:latin typeface="Avenir Next" panose="020B0503020202020204" pitchFamily="34" charset="0"/>
              </a:rPr>
              <a:t>T</a:t>
            </a:r>
            <a:r>
              <a:rPr lang="en-US" sz="2400" b="0" i="0" u="none" strike="noStrike" dirty="0">
                <a:solidFill>
                  <a:srgbClr val="17588C"/>
                </a:solidFill>
                <a:effectLst/>
                <a:latin typeface="Avenir Next" panose="020B0503020202020204" pitchFamily="34" charset="0"/>
              </a:rPr>
              <a:t>o show partnership between an Asian and a European, they named the firm </a:t>
            </a:r>
            <a:r>
              <a:rPr lang="en-US" sz="2400" b="1" i="0" u="none" strike="noStrike" dirty="0">
                <a:solidFill>
                  <a:srgbClr val="17588C"/>
                </a:solidFill>
                <a:effectLst/>
                <a:latin typeface="Avenir Next" panose="020B0503020202020204" pitchFamily="34" charset="0"/>
              </a:rPr>
              <a:t>East-West Seed Company.</a:t>
            </a:r>
          </a:p>
          <a:p>
            <a:pPr>
              <a:lnSpc>
                <a:spcPct val="100000"/>
              </a:lnSpc>
            </a:pPr>
            <a:endParaRPr lang="en-US" sz="2400" dirty="0">
              <a:solidFill>
                <a:srgbClr val="17588C"/>
              </a:solidFill>
              <a:latin typeface="Avenir Next" panose="020B0503020202020204" pitchFamily="34" charset="0"/>
              <a:cs typeface="Arial" panose="020B0604020202020204" pitchFamily="34" charset="0"/>
            </a:endParaRPr>
          </a:p>
        </p:txBody>
      </p:sp>
    </p:spTree>
    <p:extLst>
      <p:ext uri="{BB962C8B-B14F-4D97-AF65-F5344CB8AC3E}">
        <p14:creationId xmlns:p14="http://schemas.microsoft.com/office/powerpoint/2010/main" val="1006337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AECEB9F-53EF-5007-605D-B5C563A925B4}"/>
              </a:ext>
            </a:extLst>
          </p:cNvPr>
          <p:cNvSpPr>
            <a:spLocks noGrp="1"/>
          </p:cNvSpPr>
          <p:nvPr>
            <p:ph idx="1"/>
          </p:nvPr>
        </p:nvSpPr>
        <p:spPr>
          <a:xfrm>
            <a:off x="304256" y="1370176"/>
            <a:ext cx="6571557" cy="5006873"/>
          </a:xfrm>
        </p:spPr>
        <p:txBody>
          <a:bodyPr>
            <a:normAutofit/>
          </a:bodyPr>
          <a:lstStyle/>
          <a:p>
            <a:pPr marL="0" indent="0">
              <a:lnSpc>
                <a:spcPct val="100000"/>
              </a:lnSpc>
              <a:buNone/>
            </a:pPr>
            <a:r>
              <a:rPr lang="en-US" sz="3000" b="1" dirty="0">
                <a:solidFill>
                  <a:srgbClr val="17588C"/>
                </a:solidFill>
                <a:latin typeface="Avenir Next" panose="020B0503020202020204" pitchFamily="34" charset="0"/>
              </a:rPr>
              <a:t>East-West Seed Company</a:t>
            </a:r>
          </a:p>
          <a:p>
            <a:pPr>
              <a:lnSpc>
                <a:spcPct val="100000"/>
              </a:lnSpc>
            </a:pPr>
            <a:r>
              <a:rPr lang="en-US" sz="2400" dirty="0">
                <a:solidFill>
                  <a:srgbClr val="17588C"/>
                </a:solidFill>
                <a:latin typeface="Avenir Next" panose="020B0503020202020204" pitchFamily="34" charset="0"/>
              </a:rPr>
              <a:t>Mission: to bring quality seeds to smallholders. </a:t>
            </a:r>
          </a:p>
          <a:p>
            <a:pPr>
              <a:lnSpc>
                <a:spcPct val="100000"/>
              </a:lnSpc>
            </a:pPr>
            <a:r>
              <a:rPr lang="en-US" sz="2400" dirty="0">
                <a:solidFill>
                  <a:srgbClr val="17588C"/>
                </a:solidFill>
                <a:latin typeface="Avenir Next" panose="020B0503020202020204" pitchFamily="34" charset="0"/>
              </a:rPr>
              <a:t>Commercial vegetable breeding was unknown in the tropics</a:t>
            </a:r>
          </a:p>
          <a:p>
            <a:pPr>
              <a:lnSpc>
                <a:spcPct val="100000"/>
              </a:lnSpc>
            </a:pPr>
            <a:r>
              <a:rPr lang="en-US" sz="2400" dirty="0">
                <a:solidFill>
                  <a:srgbClr val="17588C"/>
                </a:solidFill>
                <a:effectLst/>
                <a:latin typeface="Avenir Next" panose="020B0503020202020204" pitchFamily="34" charset="0"/>
              </a:rPr>
              <a:t>Start: five-hectare farm in Batangas</a:t>
            </a:r>
          </a:p>
          <a:p>
            <a:pPr>
              <a:lnSpc>
                <a:spcPct val="100000"/>
              </a:lnSpc>
            </a:pPr>
            <a:r>
              <a:rPr lang="en-US" sz="2400" dirty="0">
                <a:solidFill>
                  <a:srgbClr val="17588C"/>
                </a:solidFill>
                <a:latin typeface="Avenir Next" panose="020B0503020202020204" pitchFamily="34" charset="0"/>
              </a:rPr>
              <a:t>T</a:t>
            </a:r>
            <a:r>
              <a:rPr lang="en-US" sz="2400" dirty="0">
                <a:solidFill>
                  <a:srgbClr val="17588C"/>
                </a:solidFill>
                <a:effectLst/>
                <a:latin typeface="Avenir Next" panose="020B0503020202020204" pitchFamily="34" charset="0"/>
              </a:rPr>
              <a:t>raining local people as breeders and technicians</a:t>
            </a:r>
            <a:endParaRPr lang="en-US" sz="2400" dirty="0">
              <a:solidFill>
                <a:srgbClr val="17588C"/>
              </a:solidFill>
              <a:latin typeface="Avenir Next" panose="020B0503020202020204" pitchFamily="34" charset="0"/>
            </a:endParaRPr>
          </a:p>
          <a:p>
            <a:pPr>
              <a:lnSpc>
                <a:spcPct val="100000"/>
              </a:lnSpc>
            </a:pPr>
            <a:r>
              <a:rPr lang="en-US" sz="2400" dirty="0">
                <a:solidFill>
                  <a:srgbClr val="17588C"/>
                </a:solidFill>
                <a:effectLst/>
                <a:latin typeface="Avenir Next" panose="020B0503020202020204" pitchFamily="34" charset="0"/>
              </a:rPr>
              <a:t>Cooperation with plant breeders from Wageningen University in the Netherlands </a:t>
            </a:r>
          </a:p>
          <a:p>
            <a:endParaRPr lang="en-GB" dirty="0"/>
          </a:p>
        </p:txBody>
      </p:sp>
      <p:pic>
        <p:nvPicPr>
          <p:cNvPr id="5" name="Picture 5">
            <a:extLst>
              <a:ext uri="{FF2B5EF4-FFF2-40B4-BE49-F238E27FC236}">
                <a16:creationId xmlns:a16="http://schemas.microsoft.com/office/drawing/2014/main" id="{CE088972-10DC-54BA-A661-AFD29DE5705C}"/>
              </a:ext>
            </a:extLst>
          </p:cNvPr>
          <p:cNvPicPr>
            <a:picLocks noChangeAspect="1"/>
          </p:cNvPicPr>
          <p:nvPr/>
        </p:nvPicPr>
        <p:blipFill>
          <a:blip r:embed="rId3"/>
          <a:stretch>
            <a:fillRect/>
          </a:stretch>
        </p:blipFill>
        <p:spPr>
          <a:xfrm>
            <a:off x="0" y="0"/>
            <a:ext cx="12192000" cy="1038225"/>
          </a:xfrm>
          <a:prstGeom prst="rect">
            <a:avLst/>
          </a:prstGeom>
        </p:spPr>
      </p:pic>
      <p:pic>
        <p:nvPicPr>
          <p:cNvPr id="8" name="Afbeelding 7">
            <a:extLst>
              <a:ext uri="{FF2B5EF4-FFF2-40B4-BE49-F238E27FC236}">
                <a16:creationId xmlns:a16="http://schemas.microsoft.com/office/drawing/2014/main" id="{1BDAEC94-C22F-5252-B7D7-B4348177E2D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14606" y="1240105"/>
            <a:ext cx="5011140" cy="2655001"/>
          </a:xfrm>
          <a:prstGeom prst="rect">
            <a:avLst/>
          </a:prstGeom>
        </p:spPr>
      </p:pic>
      <p:pic>
        <p:nvPicPr>
          <p:cNvPr id="9" name="Afbeelding 8" descr="Afbeelding met schermopname, rif, grafische vormgeving, tekst&#10;&#10;Automatisch gegenereerde beschrijving">
            <a:extLst>
              <a:ext uri="{FF2B5EF4-FFF2-40B4-BE49-F238E27FC236}">
                <a16:creationId xmlns:a16="http://schemas.microsoft.com/office/drawing/2014/main" id="{1C450333-7640-40B1-E252-9DE1F1D21B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4605" y="4053998"/>
            <a:ext cx="5011141" cy="2655001"/>
          </a:xfrm>
          <a:prstGeom prst="rect">
            <a:avLst/>
          </a:prstGeom>
        </p:spPr>
      </p:pic>
    </p:spTree>
    <p:extLst>
      <p:ext uri="{BB962C8B-B14F-4D97-AF65-F5344CB8AC3E}">
        <p14:creationId xmlns:p14="http://schemas.microsoft.com/office/powerpoint/2010/main" val="222693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AECEB9F-53EF-5007-605D-B5C563A925B4}"/>
              </a:ext>
            </a:extLst>
          </p:cNvPr>
          <p:cNvSpPr>
            <a:spLocks noGrp="1"/>
          </p:cNvSpPr>
          <p:nvPr>
            <p:ph idx="1"/>
          </p:nvPr>
        </p:nvSpPr>
        <p:spPr>
          <a:xfrm>
            <a:off x="296612" y="1494970"/>
            <a:ext cx="7004074" cy="5363029"/>
          </a:xfrm>
        </p:spPr>
        <p:txBody>
          <a:bodyPr>
            <a:normAutofit/>
          </a:bodyPr>
          <a:lstStyle/>
          <a:p>
            <a:pPr marL="0" indent="0" algn="l" rtl="0">
              <a:lnSpc>
                <a:spcPct val="110000"/>
              </a:lnSpc>
              <a:buNone/>
            </a:pPr>
            <a:r>
              <a:rPr lang="en-US" b="1" i="0" u="none" strike="noStrike" dirty="0">
                <a:solidFill>
                  <a:srgbClr val="17588C"/>
                </a:solidFill>
                <a:effectLst/>
                <a:latin typeface="Avenir Next" panose="020B0503020202020204" pitchFamily="34" charset="0"/>
              </a:rPr>
              <a:t>East-West Seed today</a:t>
            </a:r>
            <a:r>
              <a:rPr lang="en-US" b="0" i="0" u="none" strike="noStrike" dirty="0">
                <a:solidFill>
                  <a:srgbClr val="17588C"/>
                </a:solidFill>
                <a:effectLst/>
                <a:latin typeface="Avenir Next" panose="020B0503020202020204" pitchFamily="34" charset="0"/>
              </a:rPr>
              <a:t> </a:t>
            </a:r>
          </a:p>
          <a:p>
            <a:pPr>
              <a:lnSpc>
                <a:spcPct val="110000"/>
              </a:lnSpc>
            </a:pPr>
            <a:r>
              <a:rPr lang="en-US" sz="2400" b="0" i="0" u="none" strike="noStrike" dirty="0">
                <a:solidFill>
                  <a:srgbClr val="17588C"/>
                </a:solidFill>
                <a:effectLst/>
                <a:latin typeface="Avenir Next" panose="020B0503020202020204" pitchFamily="34" charset="0"/>
              </a:rPr>
              <a:t>Specialized in tropical vegetable varieties</a:t>
            </a:r>
          </a:p>
          <a:p>
            <a:pPr>
              <a:lnSpc>
                <a:spcPct val="110000"/>
              </a:lnSpc>
            </a:pPr>
            <a:r>
              <a:rPr lang="en-US" sz="2400" b="0" i="0" u="none" strike="noStrike" dirty="0">
                <a:solidFill>
                  <a:srgbClr val="17588C"/>
                </a:solidFill>
                <a:effectLst/>
                <a:latin typeface="Avenir Next" panose="020B0503020202020204" pitchFamily="34" charset="0"/>
              </a:rPr>
              <a:t>20 million smallholder farmers in more than 60 tropical countries in Asia, Africa and Latin America. </a:t>
            </a:r>
          </a:p>
          <a:p>
            <a:pPr>
              <a:lnSpc>
                <a:spcPct val="110000"/>
              </a:lnSpc>
            </a:pPr>
            <a:r>
              <a:rPr lang="en-US" sz="2400" b="0" i="0" u="none" strike="noStrike" dirty="0">
                <a:solidFill>
                  <a:srgbClr val="17588C"/>
                </a:solidFill>
                <a:effectLst/>
                <a:latin typeface="Avenir Next" panose="020B0503020202020204" pitchFamily="34" charset="0"/>
              </a:rPr>
              <a:t>Transition of millions of farmers, many of them women, to horticulture entrepreneurs</a:t>
            </a:r>
            <a:r>
              <a:rPr lang="en-US" sz="2400" dirty="0">
                <a:solidFill>
                  <a:srgbClr val="17588C"/>
                </a:solidFill>
                <a:latin typeface="Avenir Next" panose="020B0503020202020204" pitchFamily="34" charset="0"/>
              </a:rPr>
              <a:t>.</a:t>
            </a:r>
            <a:endParaRPr lang="en-US" sz="2400" b="0" i="0" u="none" strike="noStrike" dirty="0">
              <a:solidFill>
                <a:srgbClr val="17588C"/>
              </a:solidFill>
              <a:effectLst/>
              <a:latin typeface="Avenir Next" panose="020B0503020202020204" pitchFamily="34" charset="0"/>
            </a:endParaRPr>
          </a:p>
          <a:p>
            <a:pPr>
              <a:lnSpc>
                <a:spcPct val="110000"/>
              </a:lnSpc>
            </a:pPr>
            <a:r>
              <a:rPr lang="en-US" sz="2400" dirty="0">
                <a:solidFill>
                  <a:srgbClr val="17588C"/>
                </a:solidFill>
                <a:latin typeface="Avenir Next" panose="020B0503020202020204" pitchFamily="34" charset="0"/>
              </a:rPr>
              <a:t>N</a:t>
            </a:r>
            <a:r>
              <a:rPr lang="en-US" sz="2400" b="0" i="0" u="none" strike="noStrike" dirty="0">
                <a:solidFill>
                  <a:srgbClr val="17588C"/>
                </a:solidFill>
                <a:effectLst/>
                <a:latin typeface="Avenir Next" panose="020B0503020202020204" pitchFamily="34" charset="0"/>
              </a:rPr>
              <a:t>utritious vegetables are more widely available and affordable for millions of families each year.</a:t>
            </a:r>
          </a:p>
          <a:p>
            <a:pPr marL="0" indent="0" algn="l" rtl="0">
              <a:lnSpc>
                <a:spcPct val="110000"/>
              </a:lnSpc>
              <a:buNone/>
            </a:pPr>
            <a:endParaRPr lang="en-US" sz="2600" b="0" i="0" u="none" strike="noStrike" dirty="0">
              <a:solidFill>
                <a:srgbClr val="17588C"/>
              </a:solidFill>
              <a:effectLst/>
              <a:latin typeface="Avenir Next" panose="020B0503020202020204" pitchFamily="34" charset="0"/>
            </a:endParaRPr>
          </a:p>
        </p:txBody>
      </p:sp>
      <p:pic>
        <p:nvPicPr>
          <p:cNvPr id="5" name="Picture 5">
            <a:extLst>
              <a:ext uri="{FF2B5EF4-FFF2-40B4-BE49-F238E27FC236}">
                <a16:creationId xmlns:a16="http://schemas.microsoft.com/office/drawing/2014/main" id="{CE088972-10DC-54BA-A661-AFD29DE5705C}"/>
              </a:ext>
            </a:extLst>
          </p:cNvPr>
          <p:cNvPicPr>
            <a:picLocks noChangeAspect="1"/>
          </p:cNvPicPr>
          <p:nvPr/>
        </p:nvPicPr>
        <p:blipFill>
          <a:blip r:embed="rId3"/>
          <a:stretch>
            <a:fillRect/>
          </a:stretch>
        </p:blipFill>
        <p:spPr>
          <a:xfrm>
            <a:off x="0" y="0"/>
            <a:ext cx="12192000" cy="1038225"/>
          </a:xfrm>
          <a:prstGeom prst="rect">
            <a:avLst/>
          </a:prstGeom>
        </p:spPr>
      </p:pic>
      <p:pic>
        <p:nvPicPr>
          <p:cNvPr id="7" name="Afbeelding 6">
            <a:extLst>
              <a:ext uri="{FF2B5EF4-FFF2-40B4-BE49-F238E27FC236}">
                <a16:creationId xmlns:a16="http://schemas.microsoft.com/office/drawing/2014/main" id="{51AAA6EC-BF76-81B8-3218-6C3D48B375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36115" y="1086621"/>
            <a:ext cx="4159274" cy="2772849"/>
          </a:xfrm>
          <a:prstGeom prst="rect">
            <a:avLst/>
          </a:prstGeom>
        </p:spPr>
      </p:pic>
      <p:pic>
        <p:nvPicPr>
          <p:cNvPr id="2" name="Afbeelding 1">
            <a:extLst>
              <a:ext uri="{FF2B5EF4-FFF2-40B4-BE49-F238E27FC236}">
                <a16:creationId xmlns:a16="http://schemas.microsoft.com/office/drawing/2014/main" id="{3392EBA0-D88B-CC6A-0D86-A33FA631D1A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31893" y="3947067"/>
            <a:ext cx="4159274" cy="2779025"/>
          </a:xfrm>
          <a:prstGeom prst="rect">
            <a:avLst/>
          </a:prstGeom>
        </p:spPr>
      </p:pic>
    </p:spTree>
    <p:extLst>
      <p:ext uri="{BB962C8B-B14F-4D97-AF65-F5344CB8AC3E}">
        <p14:creationId xmlns:p14="http://schemas.microsoft.com/office/powerpoint/2010/main" val="237759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D236A24-4990-6C34-0196-144D4598ABEE}"/>
              </a:ext>
            </a:extLst>
          </p:cNvPr>
          <p:cNvPicPr>
            <a:picLocks noChangeAspect="1"/>
          </p:cNvPicPr>
          <p:nvPr/>
        </p:nvPicPr>
        <p:blipFill>
          <a:blip r:embed="rId3"/>
          <a:stretch>
            <a:fillRect/>
          </a:stretch>
        </p:blipFill>
        <p:spPr>
          <a:xfrm>
            <a:off x="0" y="0"/>
            <a:ext cx="12192000" cy="1038225"/>
          </a:xfrm>
          <a:prstGeom prst="rect">
            <a:avLst/>
          </a:prstGeom>
        </p:spPr>
      </p:pic>
      <p:pic>
        <p:nvPicPr>
          <p:cNvPr id="5" name="Afbeelding 4" descr="Afbeelding met tekst, origami, ontwerp&#10;&#10;Automatisch gegenereerde beschrijving">
            <a:extLst>
              <a:ext uri="{FF2B5EF4-FFF2-40B4-BE49-F238E27FC236}">
                <a16:creationId xmlns:a16="http://schemas.microsoft.com/office/drawing/2014/main" id="{B3640536-1BF5-91E2-1FD5-6D4D7A3AD05B}"/>
              </a:ext>
            </a:extLst>
          </p:cNvPr>
          <p:cNvPicPr>
            <a:picLocks noChangeAspect="1"/>
          </p:cNvPicPr>
          <p:nvPr/>
        </p:nvPicPr>
        <p:blipFill>
          <a:blip r:embed="rId4"/>
          <a:stretch>
            <a:fillRect/>
          </a:stretch>
        </p:blipFill>
        <p:spPr>
          <a:xfrm>
            <a:off x="761547" y="1076457"/>
            <a:ext cx="10668906" cy="5781543"/>
          </a:xfrm>
          <a:prstGeom prst="rect">
            <a:avLst/>
          </a:prstGeom>
        </p:spPr>
      </p:pic>
    </p:spTree>
    <p:extLst>
      <p:ext uri="{BB962C8B-B14F-4D97-AF65-F5344CB8AC3E}">
        <p14:creationId xmlns:p14="http://schemas.microsoft.com/office/powerpoint/2010/main" val="48482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D236A24-4990-6C34-0196-144D4598ABEE}"/>
              </a:ext>
            </a:extLst>
          </p:cNvPr>
          <p:cNvPicPr>
            <a:picLocks noChangeAspect="1"/>
          </p:cNvPicPr>
          <p:nvPr/>
        </p:nvPicPr>
        <p:blipFill>
          <a:blip r:embed="rId3"/>
          <a:stretch>
            <a:fillRect/>
          </a:stretch>
        </p:blipFill>
        <p:spPr>
          <a:xfrm>
            <a:off x="0" y="0"/>
            <a:ext cx="12192000" cy="1038225"/>
          </a:xfrm>
          <a:prstGeom prst="rect">
            <a:avLst/>
          </a:prstGeom>
        </p:spPr>
      </p:pic>
      <p:pic>
        <p:nvPicPr>
          <p:cNvPr id="4" name="Afbeelding 3" descr="Afbeelding met tekst, kaart&#10;&#10;Automatisch gegenereerde beschrijving">
            <a:extLst>
              <a:ext uri="{FF2B5EF4-FFF2-40B4-BE49-F238E27FC236}">
                <a16:creationId xmlns:a16="http://schemas.microsoft.com/office/drawing/2014/main" id="{F9CF22AE-3F0C-95D2-7947-86FE5EEF47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7631" y="1288677"/>
            <a:ext cx="6536737" cy="5435121"/>
          </a:xfrm>
          <a:prstGeom prst="rect">
            <a:avLst/>
          </a:prstGeom>
        </p:spPr>
      </p:pic>
    </p:spTree>
    <p:extLst>
      <p:ext uri="{BB962C8B-B14F-4D97-AF65-F5344CB8AC3E}">
        <p14:creationId xmlns:p14="http://schemas.microsoft.com/office/powerpoint/2010/main" val="2801276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descr="Interview with Simon Groot">
            <a:hlinkClick r:id="" action="ppaction://media"/>
            <a:extLst>
              <a:ext uri="{FF2B5EF4-FFF2-40B4-BE49-F238E27FC236}">
                <a16:creationId xmlns:a16="http://schemas.microsoft.com/office/drawing/2014/main" id="{A9EACE91-80DA-34B5-E99F-83AF7FBD23DB}"/>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13076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AECEB9F-53EF-5007-605D-B5C563A925B4}"/>
              </a:ext>
            </a:extLst>
          </p:cNvPr>
          <p:cNvSpPr>
            <a:spLocks noGrp="1"/>
          </p:cNvSpPr>
          <p:nvPr>
            <p:ph idx="1"/>
          </p:nvPr>
        </p:nvSpPr>
        <p:spPr>
          <a:xfrm>
            <a:off x="304256" y="1567543"/>
            <a:ext cx="6241687" cy="4809506"/>
          </a:xfrm>
        </p:spPr>
        <p:txBody>
          <a:bodyPr>
            <a:normAutofit/>
          </a:bodyPr>
          <a:lstStyle/>
          <a:p>
            <a:pPr marL="0" indent="0">
              <a:lnSpc>
                <a:spcPct val="100000"/>
              </a:lnSpc>
              <a:buNone/>
            </a:pPr>
            <a:r>
              <a:rPr lang="en-US" sz="3000" b="1" dirty="0">
                <a:solidFill>
                  <a:srgbClr val="17588C"/>
                </a:solidFill>
                <a:latin typeface="Avenir Next" panose="020B0503020202020204" pitchFamily="34" charset="0"/>
              </a:rPr>
              <a:t>Knowledge Transfer program</a:t>
            </a:r>
          </a:p>
          <a:p>
            <a:pPr>
              <a:lnSpc>
                <a:spcPct val="100000"/>
              </a:lnSpc>
            </a:pPr>
            <a:r>
              <a:rPr lang="en-US" sz="2400" dirty="0">
                <a:solidFill>
                  <a:srgbClr val="17588C"/>
                </a:solidFill>
                <a:latin typeface="Avenir Next" panose="020B0503020202020204" pitchFamily="34" charset="0"/>
              </a:rPr>
              <a:t>I</a:t>
            </a:r>
            <a:r>
              <a:rPr lang="en-US" sz="2400" b="0" i="0" u="none" strike="noStrike" dirty="0">
                <a:solidFill>
                  <a:srgbClr val="17588C"/>
                </a:solidFill>
                <a:effectLst/>
                <a:latin typeface="Avenir Next" panose="020B0503020202020204" pitchFamily="34" charset="0"/>
              </a:rPr>
              <a:t>nnovative </a:t>
            </a:r>
            <a:r>
              <a:rPr lang="en-US" sz="2400" i="0" strike="noStrike" dirty="0">
                <a:solidFill>
                  <a:srgbClr val="17588C"/>
                </a:solidFill>
                <a:effectLst/>
                <a:latin typeface="Avenir Next" panose="020B0503020202020204" pitchFamily="34" charset="0"/>
              </a:rPr>
              <a:t>program</a:t>
            </a:r>
            <a:r>
              <a:rPr lang="en-US" sz="2400" b="1" dirty="0">
                <a:solidFill>
                  <a:srgbClr val="17588C"/>
                </a:solidFill>
                <a:latin typeface="Avenir Next" panose="020B0503020202020204" pitchFamily="34" charset="0"/>
              </a:rPr>
              <a:t> </a:t>
            </a:r>
          </a:p>
          <a:p>
            <a:pPr>
              <a:lnSpc>
                <a:spcPct val="100000"/>
              </a:lnSpc>
            </a:pPr>
            <a:r>
              <a:rPr lang="en-US" sz="2400" b="0" i="0" u="none" strike="noStrike" dirty="0">
                <a:solidFill>
                  <a:srgbClr val="17588C"/>
                </a:solidFill>
                <a:effectLst/>
                <a:latin typeface="Avenir Next" panose="020B0503020202020204" pitchFamily="34" charset="0"/>
              </a:rPr>
              <a:t>Tens of thousands of farmers are trained in good agricultural practices for vegetable production. </a:t>
            </a:r>
          </a:p>
          <a:p>
            <a:pPr>
              <a:lnSpc>
                <a:spcPct val="100000"/>
              </a:lnSpc>
            </a:pPr>
            <a:r>
              <a:rPr lang="en-US" sz="2400" b="0" i="0" u="none" strike="noStrike" dirty="0">
                <a:solidFill>
                  <a:srgbClr val="17588C"/>
                </a:solidFill>
                <a:effectLst/>
                <a:latin typeface="Avenir Next" panose="020B0503020202020204" pitchFamily="34" charset="0"/>
              </a:rPr>
              <a:t>Result: </a:t>
            </a:r>
          </a:p>
          <a:p>
            <a:pPr lvl="1">
              <a:lnSpc>
                <a:spcPct val="100000"/>
              </a:lnSpc>
            </a:pPr>
            <a:r>
              <a:rPr lang="en-US" sz="2400" b="0" i="0" u="none" strike="noStrike" dirty="0">
                <a:solidFill>
                  <a:srgbClr val="17588C"/>
                </a:solidFill>
                <a:effectLst/>
                <a:latin typeface="Avenir Next" panose="020B0503020202020204" pitchFamily="34" charset="0"/>
              </a:rPr>
              <a:t>better seeds and farming methods</a:t>
            </a:r>
          </a:p>
          <a:p>
            <a:pPr lvl="1">
              <a:lnSpc>
                <a:spcPct val="100000"/>
              </a:lnSpc>
            </a:pPr>
            <a:r>
              <a:rPr lang="en-US" sz="2400" dirty="0">
                <a:solidFill>
                  <a:srgbClr val="17588C"/>
                </a:solidFill>
                <a:latin typeface="Avenir Next" panose="020B0503020202020204" pitchFamily="34" charset="0"/>
              </a:rPr>
              <a:t>D</a:t>
            </a:r>
            <a:r>
              <a:rPr lang="en-US" sz="2400" b="0" i="0" u="none" strike="noStrike" dirty="0">
                <a:solidFill>
                  <a:srgbClr val="17588C"/>
                </a:solidFill>
                <a:effectLst/>
                <a:latin typeface="Avenir Next" panose="020B0503020202020204" pitchFamily="34" charset="0"/>
              </a:rPr>
              <a:t>ramatic increase in farmers profits</a:t>
            </a:r>
          </a:p>
          <a:p>
            <a:pPr lvl="1">
              <a:lnSpc>
                <a:spcPct val="100000"/>
              </a:lnSpc>
            </a:pPr>
            <a:r>
              <a:rPr lang="en-US" sz="2400" dirty="0">
                <a:solidFill>
                  <a:srgbClr val="17588C"/>
                </a:solidFill>
                <a:latin typeface="Avenir Next" panose="020B0503020202020204" pitchFamily="34" charset="0"/>
              </a:rPr>
              <a:t>G</a:t>
            </a:r>
            <a:r>
              <a:rPr lang="en-US" sz="2400" b="0" i="0" u="none" strike="noStrike" dirty="0">
                <a:solidFill>
                  <a:srgbClr val="17588C"/>
                </a:solidFill>
                <a:effectLst/>
                <a:latin typeface="Avenir Next" panose="020B0503020202020204" pitchFamily="34" charset="0"/>
              </a:rPr>
              <a:t>reater availability of nutritious vegetables in local markets.</a:t>
            </a:r>
          </a:p>
          <a:p>
            <a:endParaRPr lang="en-GB" dirty="0"/>
          </a:p>
        </p:txBody>
      </p:sp>
      <p:pic>
        <p:nvPicPr>
          <p:cNvPr id="5" name="Picture 5">
            <a:extLst>
              <a:ext uri="{FF2B5EF4-FFF2-40B4-BE49-F238E27FC236}">
                <a16:creationId xmlns:a16="http://schemas.microsoft.com/office/drawing/2014/main" id="{CE088972-10DC-54BA-A661-AFD29DE5705C}"/>
              </a:ext>
            </a:extLst>
          </p:cNvPr>
          <p:cNvPicPr>
            <a:picLocks noChangeAspect="1"/>
          </p:cNvPicPr>
          <p:nvPr/>
        </p:nvPicPr>
        <p:blipFill>
          <a:blip r:embed="rId3"/>
          <a:stretch>
            <a:fillRect/>
          </a:stretch>
        </p:blipFill>
        <p:spPr>
          <a:xfrm>
            <a:off x="0" y="0"/>
            <a:ext cx="12192000" cy="1038225"/>
          </a:xfrm>
          <a:prstGeom prst="rect">
            <a:avLst/>
          </a:prstGeom>
        </p:spPr>
      </p:pic>
      <p:pic>
        <p:nvPicPr>
          <p:cNvPr id="2" name="Afbeelding 1">
            <a:extLst>
              <a:ext uri="{FF2B5EF4-FFF2-40B4-BE49-F238E27FC236}">
                <a16:creationId xmlns:a16="http://schemas.microsoft.com/office/drawing/2014/main" id="{B9E983FA-57A1-FAC3-E191-C30453CFDE2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45943" y="3969347"/>
            <a:ext cx="5538336" cy="2085326"/>
          </a:xfrm>
          <a:prstGeom prst="rect">
            <a:avLst/>
          </a:prstGeom>
        </p:spPr>
      </p:pic>
      <p:pic>
        <p:nvPicPr>
          <p:cNvPr id="4" name="Afbeelding 3">
            <a:extLst>
              <a:ext uri="{FF2B5EF4-FFF2-40B4-BE49-F238E27FC236}">
                <a16:creationId xmlns:a16="http://schemas.microsoft.com/office/drawing/2014/main" id="{101D156D-4FB3-4002-F7F4-BF8464421FF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28155" y="1652177"/>
            <a:ext cx="5373912" cy="1703218"/>
          </a:xfrm>
          <a:prstGeom prst="rect">
            <a:avLst/>
          </a:prstGeom>
        </p:spPr>
      </p:pic>
    </p:spTree>
    <p:extLst>
      <p:ext uri="{BB962C8B-B14F-4D97-AF65-F5344CB8AC3E}">
        <p14:creationId xmlns:p14="http://schemas.microsoft.com/office/powerpoint/2010/main" val="242697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descr="East-West Seed Knowledge Transfer - What We Do">
            <a:hlinkClick r:id="" action="ppaction://media"/>
            <a:extLst>
              <a:ext uri="{FF2B5EF4-FFF2-40B4-BE49-F238E27FC236}">
                <a16:creationId xmlns:a16="http://schemas.microsoft.com/office/drawing/2014/main" id="{A8AC6F09-AE8F-FAE3-1AF9-F28A2FA8D209}"/>
              </a:ext>
            </a:extLst>
          </p:cNvPr>
          <p:cNvPicPr>
            <a:picLocks noRot="1" noChangeAspect="1"/>
          </p:cNvPicPr>
          <p:nvPr>
            <a:videoFile r:link="rId1"/>
          </p:nvPr>
        </p:nvPicPr>
        <p:blipFill>
          <a:blip r:embed="rId3"/>
          <a:stretch>
            <a:fillRect/>
          </a:stretch>
        </p:blipFill>
        <p:spPr>
          <a:xfrm>
            <a:off x="0" y="-15240"/>
            <a:ext cx="11901714" cy="6873240"/>
          </a:xfrm>
          <a:prstGeom prst="rect">
            <a:avLst/>
          </a:prstGeom>
        </p:spPr>
      </p:pic>
    </p:spTree>
    <p:extLst>
      <p:ext uri="{BB962C8B-B14F-4D97-AF65-F5344CB8AC3E}">
        <p14:creationId xmlns:p14="http://schemas.microsoft.com/office/powerpoint/2010/main" val="54198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descr="East-West Seed Knowledge Transfer: Who we are">
            <a:hlinkClick r:id="" action="ppaction://media"/>
            <a:extLst>
              <a:ext uri="{FF2B5EF4-FFF2-40B4-BE49-F238E27FC236}">
                <a16:creationId xmlns:a16="http://schemas.microsoft.com/office/drawing/2014/main" id="{9AE367DB-F38D-9C37-F194-95FF59A015DC}"/>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85855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tekst, Menselijk gezicht, kleding, schermopname&#10;&#10;Automatisch gegenereerde beschrijving">
            <a:extLst>
              <a:ext uri="{FF2B5EF4-FFF2-40B4-BE49-F238E27FC236}">
                <a16:creationId xmlns:a16="http://schemas.microsoft.com/office/drawing/2014/main" id="{618B98BD-1B08-1511-8047-5BEE190013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083" y="964603"/>
            <a:ext cx="11966917" cy="5893397"/>
          </a:xfrm>
          <a:prstGeom prst="rect">
            <a:avLst/>
          </a:prstGeom>
        </p:spPr>
      </p:pic>
      <p:pic>
        <p:nvPicPr>
          <p:cNvPr id="2" name="Picture 5">
            <a:extLst>
              <a:ext uri="{FF2B5EF4-FFF2-40B4-BE49-F238E27FC236}">
                <a16:creationId xmlns:a16="http://schemas.microsoft.com/office/drawing/2014/main" id="{161BF275-825A-F03E-3E8E-E89D4368E3AB}"/>
              </a:ext>
            </a:extLst>
          </p:cNvPr>
          <p:cNvPicPr>
            <a:picLocks noChangeAspect="1"/>
          </p:cNvPicPr>
          <p:nvPr/>
        </p:nvPicPr>
        <p:blipFill>
          <a:blip r:embed="rId4"/>
          <a:stretch>
            <a:fillRect/>
          </a:stretch>
        </p:blipFill>
        <p:spPr>
          <a:xfrm>
            <a:off x="0" y="0"/>
            <a:ext cx="12192000" cy="1038225"/>
          </a:xfrm>
          <a:prstGeom prst="rect">
            <a:avLst/>
          </a:prstGeom>
        </p:spPr>
      </p:pic>
    </p:spTree>
    <p:extLst>
      <p:ext uri="{BB962C8B-B14F-4D97-AF65-F5344CB8AC3E}">
        <p14:creationId xmlns:p14="http://schemas.microsoft.com/office/powerpoint/2010/main" val="355701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Menselijk gezicht, kleding, persoon&#10;&#10;Automatisch gegenereerde beschrijving">
            <a:extLst>
              <a:ext uri="{FF2B5EF4-FFF2-40B4-BE49-F238E27FC236}">
                <a16:creationId xmlns:a16="http://schemas.microsoft.com/office/drawing/2014/main" id="{96025D5F-8C5B-120B-9D65-0280B64CF3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14400"/>
            <a:ext cx="12192000" cy="5943599"/>
          </a:xfrm>
          <a:prstGeom prst="rect">
            <a:avLst/>
          </a:prstGeom>
        </p:spPr>
      </p:pic>
      <p:pic>
        <p:nvPicPr>
          <p:cNvPr id="2" name="Picture 5">
            <a:extLst>
              <a:ext uri="{FF2B5EF4-FFF2-40B4-BE49-F238E27FC236}">
                <a16:creationId xmlns:a16="http://schemas.microsoft.com/office/drawing/2014/main" id="{8D9BB76B-A2DD-E69F-D9D3-0C9DD4160F39}"/>
              </a:ext>
            </a:extLst>
          </p:cNvPr>
          <p:cNvPicPr>
            <a:picLocks noChangeAspect="1"/>
          </p:cNvPicPr>
          <p:nvPr/>
        </p:nvPicPr>
        <p:blipFill>
          <a:blip r:embed="rId3"/>
          <a:stretch>
            <a:fillRect/>
          </a:stretch>
        </p:blipFill>
        <p:spPr>
          <a:xfrm>
            <a:off x="0" y="0"/>
            <a:ext cx="12192000" cy="1038225"/>
          </a:xfrm>
          <a:prstGeom prst="rect">
            <a:avLst/>
          </a:prstGeom>
        </p:spPr>
      </p:pic>
    </p:spTree>
    <p:extLst>
      <p:ext uri="{BB962C8B-B14F-4D97-AF65-F5344CB8AC3E}">
        <p14:creationId xmlns:p14="http://schemas.microsoft.com/office/powerpoint/2010/main" val="1046524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AE67913-F7B0-4C0C-107B-649039107ABD}"/>
              </a:ext>
            </a:extLst>
          </p:cNvPr>
          <p:cNvPicPr>
            <a:picLocks noChangeAspect="1"/>
          </p:cNvPicPr>
          <p:nvPr/>
        </p:nvPicPr>
        <p:blipFill>
          <a:blip r:embed="rId3"/>
          <a:srcRect/>
          <a:stretch/>
        </p:blipFill>
        <p:spPr>
          <a:xfrm>
            <a:off x="0" y="936978"/>
            <a:ext cx="5664200" cy="5921021"/>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ijdelijke aanduiding voor inhoud 2">
            <a:extLst>
              <a:ext uri="{FF2B5EF4-FFF2-40B4-BE49-F238E27FC236}">
                <a16:creationId xmlns:a16="http://schemas.microsoft.com/office/drawing/2014/main" id="{B818A857-0B7F-D1A9-C06D-BBF7E71ED8EF}"/>
              </a:ext>
            </a:extLst>
          </p:cNvPr>
          <p:cNvSpPr>
            <a:spLocks noGrp="1"/>
          </p:cNvSpPr>
          <p:nvPr>
            <p:ph idx="1"/>
          </p:nvPr>
        </p:nvSpPr>
        <p:spPr>
          <a:xfrm>
            <a:off x="5936343" y="1421296"/>
            <a:ext cx="6008914" cy="5335104"/>
          </a:xfrm>
        </p:spPr>
        <p:txBody>
          <a:bodyPr>
            <a:normAutofit/>
          </a:bodyPr>
          <a:lstStyle/>
          <a:p>
            <a:pPr marL="0" indent="0">
              <a:buNone/>
            </a:pPr>
            <a:r>
              <a:rPr lang="en-US" b="1" dirty="0">
                <a:solidFill>
                  <a:srgbClr val="17588C"/>
                </a:solidFill>
                <a:latin typeface="Avenir Next" panose="020B0503020202020204" pitchFamily="34" charset="0"/>
                <a:cs typeface="Arial" panose="020B0604020202020204" pitchFamily="34" charset="0"/>
              </a:rPr>
              <a:t>What is the World Food Prize?</a:t>
            </a:r>
          </a:p>
          <a:p>
            <a:pPr>
              <a:lnSpc>
                <a:spcPct val="100000"/>
              </a:lnSpc>
            </a:pPr>
            <a:r>
              <a:rPr lang="en-US" sz="2400" dirty="0">
                <a:solidFill>
                  <a:srgbClr val="17588C"/>
                </a:solidFill>
                <a:latin typeface="Avenir Next" panose="020B0503020202020204" pitchFamily="34" charset="0"/>
                <a:cs typeface="Arial" panose="020B0604020202020204" pitchFamily="34" charset="0"/>
              </a:rPr>
              <a:t>I</a:t>
            </a:r>
            <a:r>
              <a:rPr lang="en-US" sz="2400" b="0" i="0" u="none" strike="noStrike" dirty="0">
                <a:solidFill>
                  <a:srgbClr val="17588C"/>
                </a:solidFill>
                <a:effectLst/>
                <a:latin typeface="Avenir Next" panose="020B0503020202020204" pitchFamily="34" charset="0"/>
                <a:cs typeface="Arial" panose="020B0604020202020204" pitchFamily="34" charset="0"/>
              </a:rPr>
              <a:t>nternational award recognizing individuals who have advanced human development by </a:t>
            </a:r>
            <a:r>
              <a:rPr lang="en-US" sz="2400" b="1" i="0" u="none" strike="noStrike" dirty="0">
                <a:solidFill>
                  <a:srgbClr val="17588C"/>
                </a:solidFill>
                <a:effectLst/>
                <a:latin typeface="Avenir Next" panose="020B0503020202020204" pitchFamily="34" charset="0"/>
                <a:cs typeface="Arial" panose="020B0604020202020204" pitchFamily="34" charset="0"/>
              </a:rPr>
              <a:t>improving the quality, quantity, or availability of food in the world</a:t>
            </a:r>
          </a:p>
          <a:p>
            <a:pPr>
              <a:lnSpc>
                <a:spcPct val="100000"/>
              </a:lnSpc>
            </a:pPr>
            <a:r>
              <a:rPr lang="en-US" sz="2400" dirty="0">
                <a:solidFill>
                  <a:srgbClr val="17588C"/>
                </a:solidFill>
                <a:latin typeface="Avenir Next" panose="020B0503020202020204" pitchFamily="34" charset="0"/>
                <a:cs typeface="Arial" panose="020B0604020202020204" pitchFamily="34" charset="0"/>
              </a:rPr>
              <a:t>“</a:t>
            </a:r>
            <a:r>
              <a:rPr lang="en-US" sz="2400" b="1" dirty="0">
                <a:solidFill>
                  <a:srgbClr val="17588C"/>
                </a:solidFill>
                <a:latin typeface="Avenir Next" panose="020B0503020202020204" pitchFamily="34" charset="0"/>
                <a:cs typeface="Arial" panose="020B0604020202020204" pitchFamily="34" charset="0"/>
              </a:rPr>
              <a:t>Nobel Prize for food and agriculture</a:t>
            </a:r>
            <a:r>
              <a:rPr lang="en-US" sz="2400" dirty="0">
                <a:solidFill>
                  <a:srgbClr val="17588C"/>
                </a:solidFill>
                <a:latin typeface="Avenir Next" panose="020B0503020202020204" pitchFamily="34" charset="0"/>
                <a:cs typeface="Arial" panose="020B0604020202020204" pitchFamily="34" charset="0"/>
              </a:rPr>
              <a:t>”</a:t>
            </a:r>
            <a:endParaRPr lang="en-US" sz="2400" b="0" i="0" u="none" strike="noStrike" dirty="0">
              <a:solidFill>
                <a:srgbClr val="17588C"/>
              </a:solidFill>
              <a:effectLst/>
              <a:latin typeface="Avenir Next" panose="020B0503020202020204" pitchFamily="34" charset="0"/>
              <a:cs typeface="Arial" panose="020B0604020202020204" pitchFamily="34" charset="0"/>
            </a:endParaRPr>
          </a:p>
          <a:p>
            <a:pPr>
              <a:lnSpc>
                <a:spcPct val="100000"/>
              </a:lnSpc>
            </a:pPr>
            <a:r>
              <a:rPr lang="en-US" sz="2400" dirty="0">
                <a:solidFill>
                  <a:srgbClr val="17588C"/>
                </a:solidFill>
                <a:effectLst/>
                <a:latin typeface="Avenir Next" panose="020B0503020202020204" pitchFamily="34" charset="0"/>
                <a:ea typeface="Calibri" panose="020F0502020204030204" pitchFamily="34" charset="0"/>
                <a:cs typeface="Arial" panose="020B0604020202020204" pitchFamily="34" charset="0"/>
              </a:rPr>
              <a:t>Founded in 1986 by </a:t>
            </a:r>
            <a:r>
              <a:rPr lang="en-US" sz="2400" b="1" dirty="0">
                <a:solidFill>
                  <a:srgbClr val="17588C"/>
                </a:solidFill>
                <a:effectLst/>
                <a:latin typeface="Avenir Next" panose="020B0503020202020204" pitchFamily="34" charset="0"/>
                <a:ea typeface="Calibri" panose="020F0502020204030204" pitchFamily="34" charset="0"/>
                <a:cs typeface="Arial" panose="020B0604020202020204" pitchFamily="34" charset="0"/>
              </a:rPr>
              <a:t>Dr. Norman E. Borlaug</a:t>
            </a:r>
            <a:r>
              <a:rPr lang="en-US" sz="2400" dirty="0">
                <a:solidFill>
                  <a:srgbClr val="17588C"/>
                </a:solidFill>
                <a:effectLst/>
                <a:latin typeface="Avenir Next" panose="020B0503020202020204" pitchFamily="34" charset="0"/>
                <a:ea typeface="Calibri" panose="020F0502020204030204" pitchFamily="34" charset="0"/>
                <a:cs typeface="Arial" panose="020B0604020202020204" pitchFamily="34" charset="0"/>
              </a:rPr>
              <a:t>, recipient of the 1970 Nobel Peace Prize</a:t>
            </a:r>
            <a:endParaRPr lang="en-US" sz="2400" dirty="0">
              <a:solidFill>
                <a:srgbClr val="17588C"/>
              </a:solidFill>
              <a:latin typeface="Avenir Next" panose="020B0503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899942D8-0B38-475E-9BFA-BCCB86C0C7AD}"/>
              </a:ext>
            </a:extLst>
          </p:cNvPr>
          <p:cNvPicPr>
            <a:picLocks noChangeAspect="1"/>
          </p:cNvPicPr>
          <p:nvPr/>
        </p:nvPicPr>
        <p:blipFill>
          <a:blip r:embed="rId4"/>
          <a:stretch>
            <a:fillRect/>
          </a:stretch>
        </p:blipFill>
        <p:spPr>
          <a:xfrm>
            <a:off x="0" y="0"/>
            <a:ext cx="12192000" cy="1038225"/>
          </a:xfrm>
          <a:prstGeom prst="rect">
            <a:avLst/>
          </a:prstGeom>
        </p:spPr>
      </p:pic>
      <p:pic>
        <p:nvPicPr>
          <p:cNvPr id="18" name="Afbeelding 17">
            <a:extLst>
              <a:ext uri="{FF2B5EF4-FFF2-40B4-BE49-F238E27FC236}">
                <a16:creationId xmlns:a16="http://schemas.microsoft.com/office/drawing/2014/main" id="{B23AFBCF-7676-969B-E408-7CE18A2CBA9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53449" y="5192889"/>
            <a:ext cx="1820128" cy="1627011"/>
          </a:xfrm>
          <a:prstGeom prst="rect">
            <a:avLst/>
          </a:prstGeom>
        </p:spPr>
      </p:pic>
    </p:spTree>
    <p:extLst>
      <p:ext uri="{BB962C8B-B14F-4D97-AF65-F5344CB8AC3E}">
        <p14:creationId xmlns:p14="http://schemas.microsoft.com/office/powerpoint/2010/main" val="2395598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descr="Afbeelding met persoon, Menselijk gezicht, hemel, buitenshuis&#10;&#10;Automatisch gegenereerde beschrijving">
            <a:extLst>
              <a:ext uri="{FF2B5EF4-FFF2-40B4-BE49-F238E27FC236}">
                <a16:creationId xmlns:a16="http://schemas.microsoft.com/office/drawing/2014/main" id="{4AE67913-F7B0-4C0C-107B-649039107A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38225"/>
            <a:ext cx="5168348" cy="581439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ijdelijke aanduiding voor inhoud 2">
            <a:extLst>
              <a:ext uri="{FF2B5EF4-FFF2-40B4-BE49-F238E27FC236}">
                <a16:creationId xmlns:a16="http://schemas.microsoft.com/office/drawing/2014/main" id="{B818A857-0B7F-D1A9-C06D-BBF7E71ED8EF}"/>
              </a:ext>
            </a:extLst>
          </p:cNvPr>
          <p:cNvSpPr>
            <a:spLocks noGrp="1"/>
          </p:cNvSpPr>
          <p:nvPr>
            <p:ph idx="1"/>
          </p:nvPr>
        </p:nvSpPr>
        <p:spPr>
          <a:xfrm>
            <a:off x="5664200" y="1421296"/>
            <a:ext cx="6197600" cy="5335104"/>
          </a:xfrm>
        </p:spPr>
        <p:txBody>
          <a:bodyPr>
            <a:normAutofit/>
          </a:bodyPr>
          <a:lstStyle/>
          <a:p>
            <a:pPr marL="0" indent="0">
              <a:buNone/>
            </a:pPr>
            <a:r>
              <a:rPr lang="en-US" b="1" dirty="0">
                <a:solidFill>
                  <a:srgbClr val="17588C"/>
                </a:solidFill>
                <a:latin typeface="Avenir Next" panose="020B0503020202020204" pitchFamily="34" charset="0"/>
                <a:cs typeface="Arial" panose="020B0604020202020204" pitchFamily="34" charset="0"/>
              </a:rPr>
              <a:t>Norman Borlaug</a:t>
            </a:r>
          </a:p>
          <a:p>
            <a:pPr>
              <a:lnSpc>
                <a:spcPct val="100000"/>
              </a:lnSpc>
            </a:pPr>
            <a:r>
              <a:rPr lang="en-US" sz="2400" dirty="0">
                <a:solidFill>
                  <a:srgbClr val="17588C"/>
                </a:solidFill>
                <a:effectLst/>
                <a:latin typeface="Avenir Next" panose="020B0503020202020204" pitchFamily="34" charset="0"/>
                <a:ea typeface="Calibri" panose="020F0502020204030204" pitchFamily="34" charset="0"/>
                <a:cs typeface="Arial" panose="020B0604020202020204" pitchFamily="34" charset="0"/>
              </a:rPr>
              <a:t>American agricultural scientist</a:t>
            </a:r>
          </a:p>
          <a:p>
            <a:pPr>
              <a:lnSpc>
                <a:spcPct val="100000"/>
              </a:lnSpc>
            </a:pPr>
            <a:r>
              <a:rPr lang="en-US" sz="2400" dirty="0">
                <a:solidFill>
                  <a:srgbClr val="17588C"/>
                </a:solidFill>
                <a:latin typeface="Avenir Next" panose="020B0503020202020204" pitchFamily="34" charset="0"/>
                <a:ea typeface="Calibri" panose="020F0502020204030204" pitchFamily="34" charset="0"/>
                <a:cs typeface="Arial" panose="020B0604020202020204" pitchFamily="34" charset="0"/>
              </a:rPr>
              <a:t>“Father” of the </a:t>
            </a:r>
            <a:r>
              <a:rPr lang="en-US" sz="2400" b="1" dirty="0">
                <a:solidFill>
                  <a:srgbClr val="17588C"/>
                </a:solidFill>
                <a:latin typeface="Avenir Next" panose="020B0503020202020204" pitchFamily="34" charset="0"/>
                <a:ea typeface="Calibri" panose="020F0502020204030204" pitchFamily="34" charset="0"/>
                <a:cs typeface="Arial" panose="020B0604020202020204" pitchFamily="34" charset="0"/>
              </a:rPr>
              <a:t>Green Revolution</a:t>
            </a:r>
          </a:p>
          <a:p>
            <a:pPr>
              <a:lnSpc>
                <a:spcPct val="100000"/>
              </a:lnSpc>
            </a:pPr>
            <a:r>
              <a:rPr lang="en-US" sz="2400" dirty="0">
                <a:solidFill>
                  <a:srgbClr val="17588C"/>
                </a:solidFill>
                <a:latin typeface="Avenir Next" panose="020B0503020202020204" pitchFamily="34" charset="0"/>
                <a:ea typeface="Calibri" panose="020F0502020204030204" pitchFamily="34" charset="0"/>
                <a:cs typeface="Arial" panose="020B0604020202020204" pitchFamily="34" charset="0"/>
              </a:rPr>
              <a:t>Introduction of new varieties of crops with </a:t>
            </a:r>
            <a:r>
              <a:rPr lang="en-US" sz="2400" b="1" dirty="0">
                <a:solidFill>
                  <a:srgbClr val="17588C"/>
                </a:solidFill>
                <a:latin typeface="Avenir Next" panose="020B0503020202020204" pitchFamily="34" charset="0"/>
                <a:ea typeface="Calibri" panose="020F0502020204030204" pitchFamily="34" charset="0"/>
                <a:cs typeface="Arial" panose="020B0604020202020204" pitchFamily="34" charset="0"/>
              </a:rPr>
              <a:t>higher yields </a:t>
            </a:r>
            <a:r>
              <a:rPr lang="en-US" sz="2400" dirty="0">
                <a:solidFill>
                  <a:srgbClr val="17588C"/>
                </a:solidFill>
                <a:latin typeface="Avenir Next" panose="020B0503020202020204" pitchFamily="34" charset="0"/>
                <a:ea typeface="Calibri" panose="020F0502020204030204" pitchFamily="34" charset="0"/>
                <a:cs typeface="Arial" panose="020B0604020202020204" pitchFamily="34" charset="0"/>
              </a:rPr>
              <a:t>and </a:t>
            </a:r>
            <a:r>
              <a:rPr lang="en-US" sz="2400" b="1" dirty="0">
                <a:solidFill>
                  <a:srgbClr val="17588C"/>
                </a:solidFill>
                <a:latin typeface="Avenir Next" panose="020B0503020202020204" pitchFamily="34" charset="0"/>
                <a:ea typeface="Calibri" panose="020F0502020204030204" pitchFamily="34" charset="0"/>
                <a:cs typeface="Arial" panose="020B0604020202020204" pitchFamily="34" charset="0"/>
              </a:rPr>
              <a:t>less diseases</a:t>
            </a:r>
          </a:p>
          <a:p>
            <a:pPr>
              <a:lnSpc>
                <a:spcPct val="100000"/>
              </a:lnSpc>
            </a:pPr>
            <a:r>
              <a:rPr lang="en-US" sz="2400" dirty="0">
                <a:solidFill>
                  <a:srgbClr val="17588C"/>
                </a:solidFill>
                <a:effectLst/>
                <a:latin typeface="Avenir Next" panose="020B0503020202020204" pitchFamily="34" charset="0"/>
                <a:ea typeface="Calibri" panose="020F0502020204030204" pitchFamily="34" charset="0"/>
                <a:cs typeface="Arial" panose="020B0604020202020204" pitchFamily="34" charset="0"/>
              </a:rPr>
              <a:t>Impact: significant reduction in world hunger</a:t>
            </a:r>
          </a:p>
          <a:p>
            <a:pPr>
              <a:lnSpc>
                <a:spcPct val="100000"/>
              </a:lnSpc>
            </a:pPr>
            <a:r>
              <a:rPr lang="en-US" sz="2400" dirty="0">
                <a:solidFill>
                  <a:srgbClr val="17588C"/>
                </a:solidFill>
                <a:effectLst/>
                <a:latin typeface="Avenir Next" panose="020B0503020202020204" pitchFamily="34" charset="0"/>
                <a:ea typeface="Calibri" panose="020F0502020204030204" pitchFamily="34" charset="0"/>
                <a:cs typeface="Arial" panose="020B0604020202020204" pitchFamily="34" charset="0"/>
              </a:rPr>
              <a:t>1970: </a:t>
            </a:r>
            <a:r>
              <a:rPr lang="en-US" sz="2400" b="1" dirty="0">
                <a:solidFill>
                  <a:srgbClr val="17588C"/>
                </a:solidFill>
                <a:effectLst/>
                <a:latin typeface="Avenir Next" panose="020B0503020202020204" pitchFamily="34" charset="0"/>
                <a:ea typeface="Calibri" panose="020F0502020204030204" pitchFamily="34" charset="0"/>
                <a:cs typeface="Arial" panose="020B0604020202020204" pitchFamily="34" charset="0"/>
              </a:rPr>
              <a:t>Nobel Peace Prize</a:t>
            </a:r>
            <a:endParaRPr lang="en-US" sz="2400" b="1" dirty="0">
              <a:solidFill>
                <a:srgbClr val="17588C"/>
              </a:solidFill>
              <a:latin typeface="Avenir Next" panose="020B0503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899942D8-0B38-475E-9BFA-BCCB86C0C7AD}"/>
              </a:ext>
            </a:extLst>
          </p:cNvPr>
          <p:cNvPicPr>
            <a:picLocks noChangeAspect="1"/>
          </p:cNvPicPr>
          <p:nvPr/>
        </p:nvPicPr>
        <p:blipFill>
          <a:blip r:embed="rId4"/>
          <a:stretch>
            <a:fillRect/>
          </a:stretch>
        </p:blipFill>
        <p:spPr>
          <a:xfrm>
            <a:off x="0" y="0"/>
            <a:ext cx="12192000" cy="1038225"/>
          </a:xfrm>
          <a:prstGeom prst="rect">
            <a:avLst/>
          </a:prstGeom>
        </p:spPr>
      </p:pic>
      <p:pic>
        <p:nvPicPr>
          <p:cNvPr id="1028" name="Picture 4" descr="Dr. Norman Borlaug Bronze Medal | U.S. Mint">
            <a:extLst>
              <a:ext uri="{FF2B5EF4-FFF2-40B4-BE49-F238E27FC236}">
                <a16:creationId xmlns:a16="http://schemas.microsoft.com/office/drawing/2014/main" id="{08E57BCB-90A9-8BA7-585D-6AD2937DC04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37684" y="4524932"/>
            <a:ext cx="2181772" cy="218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122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kleding, schermopname, persoon&#10;&#10;Automatisch gegenereerde beschrijving">
            <a:extLst>
              <a:ext uri="{FF2B5EF4-FFF2-40B4-BE49-F238E27FC236}">
                <a16:creationId xmlns:a16="http://schemas.microsoft.com/office/drawing/2014/main" id="{44C753F7-252B-853B-4E8C-6F966A9509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8225"/>
            <a:ext cx="12193082" cy="5802410"/>
          </a:xfrm>
          <a:prstGeom prst="rect">
            <a:avLst/>
          </a:prstGeom>
        </p:spPr>
      </p:pic>
      <p:pic>
        <p:nvPicPr>
          <p:cNvPr id="2" name="Picture 5">
            <a:extLst>
              <a:ext uri="{FF2B5EF4-FFF2-40B4-BE49-F238E27FC236}">
                <a16:creationId xmlns:a16="http://schemas.microsoft.com/office/drawing/2014/main" id="{F84A6FB0-3644-98E6-4A15-8356DED11E3E}"/>
              </a:ext>
            </a:extLst>
          </p:cNvPr>
          <p:cNvPicPr>
            <a:picLocks noChangeAspect="1"/>
          </p:cNvPicPr>
          <p:nvPr/>
        </p:nvPicPr>
        <p:blipFill>
          <a:blip r:embed="rId4"/>
          <a:stretch>
            <a:fillRect/>
          </a:stretch>
        </p:blipFill>
        <p:spPr>
          <a:xfrm>
            <a:off x="0" y="0"/>
            <a:ext cx="12192000" cy="1038225"/>
          </a:xfrm>
          <a:prstGeom prst="rect">
            <a:avLst/>
          </a:prstGeom>
        </p:spPr>
      </p:pic>
    </p:spTree>
    <p:extLst>
      <p:ext uri="{BB962C8B-B14F-4D97-AF65-F5344CB8AC3E}">
        <p14:creationId xmlns:p14="http://schemas.microsoft.com/office/powerpoint/2010/main" val="394987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descr="World Food Prize Laureate 2019">
            <a:hlinkClick r:id="" action="ppaction://media"/>
            <a:extLst>
              <a:ext uri="{FF2B5EF4-FFF2-40B4-BE49-F238E27FC236}">
                <a16:creationId xmlns:a16="http://schemas.microsoft.com/office/drawing/2014/main" id="{4123AE39-AE0A-BED9-D7E1-DC6CC7E42AE1}"/>
              </a:ext>
            </a:extLst>
          </p:cNvPr>
          <p:cNvPicPr>
            <a:picLocks noRot="1" noChangeAspect="1"/>
          </p:cNvPicPr>
          <p:nvPr>
            <a:videoFile r:link="rId1"/>
          </p:nvPr>
        </p:nvPicPr>
        <p:blipFill>
          <a:blip r:embed="rId3"/>
          <a:stretch>
            <a:fillRect/>
          </a:stretch>
        </p:blipFill>
        <p:spPr>
          <a:xfrm>
            <a:off x="0" y="-15240"/>
            <a:ext cx="12165027" cy="6873240"/>
          </a:xfrm>
          <a:prstGeom prst="rect">
            <a:avLst/>
          </a:prstGeom>
        </p:spPr>
      </p:pic>
    </p:spTree>
    <p:extLst>
      <p:ext uri="{BB962C8B-B14F-4D97-AF65-F5344CB8AC3E}">
        <p14:creationId xmlns:p14="http://schemas.microsoft.com/office/powerpoint/2010/main" val="116802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CE088972-10DC-54BA-A661-AFD29DE5705C}"/>
              </a:ext>
            </a:extLst>
          </p:cNvPr>
          <p:cNvPicPr>
            <a:picLocks noChangeAspect="1"/>
          </p:cNvPicPr>
          <p:nvPr/>
        </p:nvPicPr>
        <p:blipFill>
          <a:blip r:embed="rId3"/>
          <a:stretch>
            <a:fillRect/>
          </a:stretch>
        </p:blipFill>
        <p:spPr>
          <a:xfrm>
            <a:off x="0" y="0"/>
            <a:ext cx="12192000" cy="1038225"/>
          </a:xfrm>
          <a:prstGeom prst="rect">
            <a:avLst/>
          </a:prstGeom>
        </p:spPr>
      </p:pic>
      <p:pic>
        <p:nvPicPr>
          <p:cNvPr id="2" name="Afbeelding 1">
            <a:extLst>
              <a:ext uri="{FF2B5EF4-FFF2-40B4-BE49-F238E27FC236}">
                <a16:creationId xmlns:a16="http://schemas.microsoft.com/office/drawing/2014/main" id="{10A09652-4502-7BBB-0A15-C2ECDEA630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83190" y="1032782"/>
            <a:ext cx="4498524" cy="5838974"/>
          </a:xfrm>
          <a:prstGeom prst="rect">
            <a:avLst/>
          </a:prstGeom>
          <a:effectLst>
            <a:outerShdw blurRad="127000" dist="50800" dir="10800000" sx="99000" sy="99000" algn="r" rotWithShape="0">
              <a:prstClr val="black">
                <a:alpha val="40000"/>
              </a:prstClr>
            </a:outerShdw>
          </a:effectLst>
        </p:spPr>
      </p:pic>
      <p:sp>
        <p:nvSpPr>
          <p:cNvPr id="7" name="Tijdelijke aanduiding voor inhoud 2">
            <a:extLst>
              <a:ext uri="{FF2B5EF4-FFF2-40B4-BE49-F238E27FC236}">
                <a16:creationId xmlns:a16="http://schemas.microsoft.com/office/drawing/2014/main" id="{BBF11AF3-F0C3-89A4-3D68-CED2339A1AD8}"/>
              </a:ext>
            </a:extLst>
          </p:cNvPr>
          <p:cNvSpPr txBox="1">
            <a:spLocks/>
          </p:cNvSpPr>
          <p:nvPr/>
        </p:nvSpPr>
        <p:spPr>
          <a:xfrm>
            <a:off x="436020" y="1645729"/>
            <a:ext cx="6765278" cy="4610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17588C"/>
                </a:solidFill>
                <a:latin typeface="Arial" panose="020B0604020202020204" pitchFamily="34" charset="0"/>
                <a:cs typeface="Arial" panose="020B0604020202020204" pitchFamily="34" charset="0"/>
              </a:rPr>
              <a:t>Grounds for WFP Simon Groot</a:t>
            </a:r>
          </a:p>
          <a:p>
            <a:pPr>
              <a:lnSpc>
                <a:spcPct val="100000"/>
              </a:lnSpc>
            </a:pPr>
            <a:r>
              <a:rPr lang="en-US" sz="2400" dirty="0">
                <a:solidFill>
                  <a:srgbClr val="17588C"/>
                </a:solidFill>
                <a:latin typeface="Avenir Next" panose="020B0503020202020204" pitchFamily="34" charset="0"/>
                <a:ea typeface="Calibri" panose="020F0502020204030204" pitchFamily="34" charset="0"/>
                <a:cs typeface="Times New Roman" panose="02020603050405020304" pitchFamily="18" charset="0"/>
              </a:rPr>
              <a:t>Transformative role in empowering millions of </a:t>
            </a:r>
            <a:r>
              <a:rPr lang="en-US" sz="2400" b="1" dirty="0">
                <a:solidFill>
                  <a:srgbClr val="17588C"/>
                </a:solidFill>
                <a:latin typeface="Avenir Next" panose="020B0503020202020204" pitchFamily="34" charset="0"/>
                <a:ea typeface="Calibri" panose="020F0502020204030204" pitchFamily="34" charset="0"/>
                <a:cs typeface="Times New Roman" panose="02020603050405020304" pitchFamily="18" charset="0"/>
              </a:rPr>
              <a:t>smallholder farmers </a:t>
            </a:r>
            <a:r>
              <a:rPr lang="en-US" sz="2400" dirty="0">
                <a:solidFill>
                  <a:srgbClr val="17588C"/>
                </a:solidFill>
                <a:latin typeface="Avenir Next" panose="020B0503020202020204" pitchFamily="34" charset="0"/>
                <a:ea typeface="Calibri" panose="020F0502020204030204" pitchFamily="34" charset="0"/>
                <a:cs typeface="Times New Roman" panose="02020603050405020304" pitchFamily="18" charset="0"/>
              </a:rPr>
              <a:t>in more than 60 countries to earn greater incomes through </a:t>
            </a:r>
            <a:r>
              <a:rPr lang="en-US" sz="2400" b="1" dirty="0">
                <a:solidFill>
                  <a:srgbClr val="17588C"/>
                </a:solidFill>
                <a:latin typeface="Avenir Next" panose="020B0503020202020204" pitchFamily="34" charset="0"/>
                <a:ea typeface="Calibri" panose="020F0502020204030204" pitchFamily="34" charset="0"/>
                <a:cs typeface="Times New Roman" panose="02020603050405020304" pitchFamily="18" charset="0"/>
              </a:rPr>
              <a:t>enhanced vegetable production</a:t>
            </a:r>
            <a:r>
              <a:rPr lang="en-US" sz="2400" dirty="0">
                <a:solidFill>
                  <a:srgbClr val="17588C"/>
                </a:solidFill>
                <a:latin typeface="Avenir Next" panose="020B0503020202020204" pitchFamily="34" charset="0"/>
                <a:ea typeface="Calibri" panose="020F0502020204030204" pitchFamily="34" charset="0"/>
                <a:cs typeface="Times New Roman" panose="02020603050405020304" pitchFamily="18" charset="0"/>
              </a:rPr>
              <a:t>, benefiting hundreds of millions of consumers with greater access to </a:t>
            </a:r>
            <a:r>
              <a:rPr lang="en-US" sz="2400" b="1" dirty="0">
                <a:solidFill>
                  <a:srgbClr val="17588C"/>
                </a:solidFill>
                <a:latin typeface="Avenir Next" panose="020B0503020202020204" pitchFamily="34" charset="0"/>
                <a:ea typeface="Calibri" panose="020F0502020204030204" pitchFamily="34" charset="0"/>
                <a:cs typeface="Times New Roman" panose="02020603050405020304" pitchFamily="18" charset="0"/>
              </a:rPr>
              <a:t>nutritious vegetables</a:t>
            </a:r>
            <a:r>
              <a:rPr lang="en-US" sz="2400" dirty="0">
                <a:solidFill>
                  <a:srgbClr val="17588C"/>
                </a:solidFill>
                <a:latin typeface="Avenir Next" panose="020B0503020202020204" pitchFamily="34" charset="0"/>
                <a:ea typeface="Calibri" panose="020F0502020204030204" pitchFamily="34" charset="0"/>
                <a:cs typeface="Times New Roman" panose="02020603050405020304" pitchFamily="18" charset="0"/>
              </a:rPr>
              <a:t> for healthy diets.</a:t>
            </a:r>
            <a:r>
              <a:rPr lang="nl-NL" sz="2400" dirty="0">
                <a:solidFill>
                  <a:srgbClr val="17588C"/>
                </a:solidFill>
                <a:latin typeface="Avenir Next" panose="020B0503020202020204" pitchFamily="34" charset="0"/>
              </a:rPr>
              <a:t> </a:t>
            </a:r>
          </a:p>
          <a:p>
            <a:pPr>
              <a:lnSpc>
                <a:spcPct val="100000"/>
              </a:lnSpc>
            </a:pPr>
            <a:endParaRPr lang="nl-NL" sz="2400" dirty="0">
              <a:solidFill>
                <a:srgbClr val="17588C"/>
              </a:solidFill>
              <a:latin typeface="Avenir Next" panose="020B0503020202020204" pitchFamily="34" charset="0"/>
              <a:cs typeface="Arial" panose="020B0604020202020204" pitchFamily="34" charset="0"/>
            </a:endParaRPr>
          </a:p>
        </p:txBody>
      </p:sp>
      <p:pic>
        <p:nvPicPr>
          <p:cNvPr id="10" name="Afbeelding 9" descr="Afbeelding met schermopname, rif, grafische vormgeving, tekst&#10;&#10;Automatisch gegenereerde beschrijving">
            <a:extLst>
              <a:ext uri="{FF2B5EF4-FFF2-40B4-BE49-F238E27FC236}">
                <a16:creationId xmlns:a16="http://schemas.microsoft.com/office/drawing/2014/main" id="{D515518A-8FE3-062E-409A-D3F9FF9483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5313" y="4858070"/>
            <a:ext cx="3325985" cy="1762172"/>
          </a:xfrm>
          <a:prstGeom prst="rect">
            <a:avLst/>
          </a:prstGeom>
        </p:spPr>
      </p:pic>
    </p:spTree>
    <p:extLst>
      <p:ext uri="{BB962C8B-B14F-4D97-AF65-F5344CB8AC3E}">
        <p14:creationId xmlns:p14="http://schemas.microsoft.com/office/powerpoint/2010/main" val="1481844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AE67913-F7B0-4C0C-107B-649039107A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038225"/>
            <a:ext cx="5173134" cy="581977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ijdelijke aanduiding voor inhoud 2">
            <a:extLst>
              <a:ext uri="{FF2B5EF4-FFF2-40B4-BE49-F238E27FC236}">
                <a16:creationId xmlns:a16="http://schemas.microsoft.com/office/drawing/2014/main" id="{B818A857-0B7F-D1A9-C06D-BBF7E71ED8EF}"/>
              </a:ext>
            </a:extLst>
          </p:cNvPr>
          <p:cNvSpPr>
            <a:spLocks noGrp="1"/>
          </p:cNvSpPr>
          <p:nvPr>
            <p:ph idx="1"/>
          </p:nvPr>
        </p:nvSpPr>
        <p:spPr>
          <a:xfrm>
            <a:off x="5782734" y="1305602"/>
            <a:ext cx="5799666" cy="5285022"/>
          </a:xfrm>
        </p:spPr>
        <p:txBody>
          <a:bodyPr>
            <a:normAutofit/>
          </a:bodyPr>
          <a:lstStyle/>
          <a:p>
            <a:pPr marL="0" indent="0">
              <a:buNone/>
            </a:pPr>
            <a:r>
              <a:rPr lang="en-US" b="1" dirty="0">
                <a:solidFill>
                  <a:srgbClr val="17588C"/>
                </a:solidFill>
                <a:latin typeface="Arial" panose="020B0604020202020204" pitchFamily="34" charset="0"/>
                <a:cs typeface="Arial" panose="020B0604020202020204" pitchFamily="34" charset="0"/>
              </a:rPr>
              <a:t>Life and career of Simon Groot</a:t>
            </a:r>
          </a:p>
          <a:p>
            <a:pPr>
              <a:lnSpc>
                <a:spcPct val="100000"/>
              </a:lnSpc>
            </a:pPr>
            <a:r>
              <a:rPr lang="en-US" sz="2400" dirty="0">
                <a:solidFill>
                  <a:srgbClr val="17588C"/>
                </a:solidFill>
                <a:latin typeface="Avenir Next" panose="020B0503020202020204" pitchFamily="34" charset="0"/>
                <a:ea typeface="Calibri" panose="020F0502020204030204" pitchFamily="34" charset="0"/>
                <a:cs typeface="Times New Roman" panose="02020603050405020304" pitchFamily="18" charset="0"/>
              </a:rPr>
              <a:t>Born in 1934</a:t>
            </a:r>
          </a:p>
          <a:p>
            <a:pPr>
              <a:lnSpc>
                <a:spcPct val="100000"/>
              </a:lnSpc>
            </a:pPr>
            <a:r>
              <a:rPr lang="en-US" sz="2400" dirty="0">
                <a:solidFill>
                  <a:srgbClr val="17588C"/>
                </a:solidFill>
                <a:latin typeface="Avenir Next" panose="020B0503020202020204" pitchFamily="34" charset="0"/>
                <a:cs typeface="Times New Roman" panose="02020603050405020304" pitchFamily="18" charset="0"/>
              </a:rPr>
              <a:t>Degree in business economics</a:t>
            </a:r>
          </a:p>
          <a:p>
            <a:pPr>
              <a:lnSpc>
                <a:spcPct val="100000"/>
              </a:lnSpc>
            </a:pPr>
            <a:r>
              <a:rPr lang="en-US" sz="2400" dirty="0">
                <a:solidFill>
                  <a:srgbClr val="17588C"/>
                </a:solidFill>
                <a:latin typeface="Avenir Next" panose="020B0503020202020204" pitchFamily="34" charset="0"/>
                <a:cs typeface="Times New Roman" panose="02020603050405020304" pitchFamily="18" charset="0"/>
              </a:rPr>
              <a:t>1958: starts working at the family business </a:t>
            </a:r>
            <a:r>
              <a:rPr lang="en-US" sz="2400" dirty="0" err="1">
                <a:solidFill>
                  <a:srgbClr val="17588C"/>
                </a:solidFill>
                <a:latin typeface="Avenir Next" panose="020B0503020202020204" pitchFamily="34" charset="0"/>
                <a:cs typeface="Times New Roman" panose="02020603050405020304" pitchFamily="18" charset="0"/>
              </a:rPr>
              <a:t>Sluis</a:t>
            </a:r>
            <a:r>
              <a:rPr lang="en-US" sz="2400" dirty="0">
                <a:solidFill>
                  <a:srgbClr val="17588C"/>
                </a:solidFill>
                <a:latin typeface="Avenir Next" panose="020B0503020202020204" pitchFamily="34" charset="0"/>
                <a:cs typeface="Times New Roman" panose="02020603050405020304" pitchFamily="18" charset="0"/>
              </a:rPr>
              <a:t> &amp; Groot, a Dutch seed company</a:t>
            </a:r>
          </a:p>
          <a:p>
            <a:pPr>
              <a:lnSpc>
                <a:spcPct val="100000"/>
              </a:lnSpc>
            </a:pPr>
            <a:r>
              <a:rPr lang="en-US" sz="2400" dirty="0">
                <a:solidFill>
                  <a:srgbClr val="17588C"/>
                </a:solidFill>
                <a:latin typeface="Avenir Next" panose="020B0503020202020204" pitchFamily="34" charset="0"/>
                <a:cs typeface="Times New Roman" panose="02020603050405020304" pitchFamily="18" charset="0"/>
              </a:rPr>
              <a:t>1965: first business trip to Indonesia</a:t>
            </a:r>
          </a:p>
          <a:p>
            <a:pPr lvl="1">
              <a:lnSpc>
                <a:spcPct val="100000"/>
              </a:lnSpc>
            </a:pPr>
            <a:r>
              <a:rPr lang="en-US" sz="2000" dirty="0">
                <a:solidFill>
                  <a:srgbClr val="17588C"/>
                </a:solidFill>
                <a:latin typeface="Avenir Next" panose="020B0503020202020204" pitchFamily="34" charset="0"/>
                <a:cs typeface="Times New Roman" panose="02020603050405020304" pitchFamily="18" charset="0"/>
              </a:rPr>
              <a:t>first introduction to the issues of smallholder farmers in Asia</a:t>
            </a:r>
          </a:p>
          <a:p>
            <a:pPr>
              <a:lnSpc>
                <a:spcPct val="100000"/>
              </a:lnSpc>
            </a:pPr>
            <a:r>
              <a:rPr lang="en-US" sz="2400" dirty="0">
                <a:solidFill>
                  <a:srgbClr val="17588C"/>
                </a:solidFill>
                <a:latin typeface="Avenir Next" panose="020B0503020202020204" pitchFamily="34" charset="0"/>
                <a:cs typeface="Times New Roman" panose="02020603050405020304" pitchFamily="18" charset="0"/>
              </a:rPr>
              <a:t>1982: founding of </a:t>
            </a:r>
            <a:r>
              <a:rPr lang="en-US" sz="2400" b="1" dirty="0">
                <a:solidFill>
                  <a:srgbClr val="17588C"/>
                </a:solidFill>
                <a:latin typeface="Avenir Next" panose="020B0503020202020204" pitchFamily="34" charset="0"/>
                <a:cs typeface="Times New Roman" panose="02020603050405020304" pitchFamily="18" charset="0"/>
              </a:rPr>
              <a:t>East-West Seed Company</a:t>
            </a:r>
          </a:p>
          <a:p>
            <a:pPr>
              <a:lnSpc>
                <a:spcPct val="100000"/>
              </a:lnSpc>
            </a:pPr>
            <a:endParaRPr lang="en-US" sz="2400" dirty="0">
              <a:solidFill>
                <a:srgbClr val="17588C"/>
              </a:solidFill>
              <a:latin typeface="Avenir Next" panose="020B0503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899942D8-0B38-475E-9BFA-BCCB86C0C7AD}"/>
              </a:ext>
            </a:extLst>
          </p:cNvPr>
          <p:cNvPicPr>
            <a:picLocks noChangeAspect="1"/>
          </p:cNvPicPr>
          <p:nvPr/>
        </p:nvPicPr>
        <p:blipFill>
          <a:blip r:embed="rId4"/>
          <a:stretch>
            <a:fillRect/>
          </a:stretch>
        </p:blipFill>
        <p:spPr>
          <a:xfrm>
            <a:off x="0" y="0"/>
            <a:ext cx="12192000" cy="1038225"/>
          </a:xfrm>
          <a:prstGeom prst="rect">
            <a:avLst/>
          </a:prstGeom>
        </p:spPr>
      </p:pic>
    </p:spTree>
    <p:extLst>
      <p:ext uri="{BB962C8B-B14F-4D97-AF65-F5344CB8AC3E}">
        <p14:creationId xmlns:p14="http://schemas.microsoft.com/office/powerpoint/2010/main" val="3934366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descr="2019 World Food Prize Laureate Simon N. Groot: What Does Winning the World Food Prize Mean to You?">
            <a:hlinkClick r:id="" action="ppaction://media"/>
            <a:extLst>
              <a:ext uri="{FF2B5EF4-FFF2-40B4-BE49-F238E27FC236}">
                <a16:creationId xmlns:a16="http://schemas.microsoft.com/office/drawing/2014/main" id="{ECF132DE-03A3-BD89-0346-5A3D156055EF}"/>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82261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63115</TotalTime>
  <Words>1508</Words>
  <Application>Microsoft Macintosh PowerPoint</Application>
  <PresentationFormat>Breedbeeld</PresentationFormat>
  <Paragraphs>88</Paragraphs>
  <Slides>20</Slides>
  <Notes>14</Notes>
  <HiddenSlides>0</HiddenSlides>
  <MMClips>5</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20</vt:i4>
      </vt:variant>
    </vt:vector>
  </HeadingPairs>
  <TitlesOfParts>
    <vt:vector size="28" baseType="lpstr">
      <vt:lpstr>Arial</vt:lpstr>
      <vt:lpstr>Avenir Next</vt:lpstr>
      <vt:lpstr>Calibri</vt:lpstr>
      <vt:lpstr>Calibri Light</vt:lpstr>
      <vt:lpstr>Montserrat</vt:lpstr>
      <vt:lpstr>Times New Roman</vt:lpstr>
      <vt:lpstr>Verdana</vt:lpstr>
      <vt:lpstr>Kantoorthema</vt:lpstr>
      <vt:lpstr>Laureate lessons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Laureate lessons</dc:title>
  <dc:creator>Microsoft Office User</dc:creator>
  <cp:lastModifiedBy>Greetje Kranenburg</cp:lastModifiedBy>
  <cp:revision>37</cp:revision>
  <dcterms:created xsi:type="dcterms:W3CDTF">2023-12-08T21:06:49Z</dcterms:created>
  <dcterms:modified xsi:type="dcterms:W3CDTF">2024-11-08T15:00:38Z</dcterms:modified>
</cp:coreProperties>
</file>